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17" r:id="rId2"/>
    <p:sldId id="318" r:id="rId3"/>
    <p:sldId id="282" r:id="rId4"/>
    <p:sldId id="283" r:id="rId5"/>
    <p:sldId id="284" r:id="rId6"/>
    <p:sldId id="286" r:id="rId7"/>
    <p:sldId id="287" r:id="rId8"/>
    <p:sldId id="319" r:id="rId9"/>
    <p:sldId id="315" r:id="rId10"/>
    <p:sldId id="316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459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pos="846" userDrawn="1">
          <p15:clr>
            <a:srgbClr val="A4A3A4"/>
          </p15:clr>
        </p15:guide>
        <p15:guide id="12" pos="53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2B"/>
    <a:srgbClr val="334286"/>
    <a:srgbClr val="DE0000"/>
    <a:srgbClr val="242F5E"/>
    <a:srgbClr val="FFCC00"/>
    <a:srgbClr val="666666"/>
    <a:srgbClr val="999999"/>
    <a:srgbClr val="CBD547"/>
    <a:srgbClr val="DDFFDD"/>
    <a:srgbClr val="C9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6408" autoAdjust="0"/>
  </p:normalViewPr>
  <p:slideViewPr>
    <p:cSldViewPr snapToGrid="0" snapToObjects="1">
      <p:cViewPr>
        <p:scale>
          <a:sx n="100" d="100"/>
          <a:sy n="100" d="100"/>
        </p:scale>
        <p:origin x="-1242" y="-462"/>
      </p:cViewPr>
      <p:guideLst>
        <p:guide orient="horz" pos="142"/>
        <p:guide orient="horz" pos="3906"/>
        <p:guide orient="horz" pos="3725"/>
        <p:guide orient="horz" pos="1003"/>
        <p:guide pos="1459"/>
        <p:guide pos="234"/>
        <p:guide pos="2615"/>
        <p:guide pos="846"/>
        <p:guide pos="5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44493770651777E-2"/>
          <c:y val="2.8858395345142878E-2"/>
          <c:w val="0.96931101245870199"/>
          <c:h val="0.72779034551370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родившихся</c:v>
                </c:pt>
              </c:strCache>
            </c:strRef>
          </c:tx>
          <c:spPr>
            <a:solidFill>
              <a:srgbClr val="E1002B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 baseline="0">
                    <a:solidFill>
                      <a:srgbClr val="E0002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</c:strCache>
            </c:strRef>
          </c:cat>
          <c:val>
            <c:numRef>
              <c:f>Лист1!$B$2:$B$25</c:f>
              <c:numCache>
                <c:formatCode>0</c:formatCode>
                <c:ptCount val="24"/>
                <c:pt idx="0">
                  <c:v>261</c:v>
                </c:pt>
                <c:pt idx="1">
                  <c:v>231</c:v>
                </c:pt>
                <c:pt idx="2">
                  <c:v>263</c:v>
                </c:pt>
                <c:pt idx="3">
                  <c:v>238</c:v>
                </c:pt>
                <c:pt idx="4">
                  <c:v>255</c:v>
                </c:pt>
                <c:pt idx="5">
                  <c:v>276</c:v>
                </c:pt>
                <c:pt idx="6">
                  <c:v>280</c:v>
                </c:pt>
                <c:pt idx="7">
                  <c:v>288</c:v>
                </c:pt>
                <c:pt idx="8">
                  <c:v>331</c:v>
                </c:pt>
                <c:pt idx="9">
                  <c:v>294</c:v>
                </c:pt>
                <c:pt idx="10">
                  <c:v>234</c:v>
                </c:pt>
                <c:pt idx="11">
                  <c:v>289</c:v>
                </c:pt>
                <c:pt idx="12">
                  <c:v>254</c:v>
                </c:pt>
                <c:pt idx="13">
                  <c:v>226</c:v>
                </c:pt>
                <c:pt idx="14">
                  <c:v>292</c:v>
                </c:pt>
                <c:pt idx="15">
                  <c:v>244</c:v>
                </c:pt>
                <c:pt idx="16">
                  <c:v>245</c:v>
                </c:pt>
                <c:pt idx="17">
                  <c:v>301</c:v>
                </c:pt>
                <c:pt idx="18">
                  <c:v>249</c:v>
                </c:pt>
                <c:pt idx="19">
                  <c:v>295</c:v>
                </c:pt>
                <c:pt idx="20">
                  <c:v>243</c:v>
                </c:pt>
                <c:pt idx="21">
                  <c:v>235</c:v>
                </c:pt>
                <c:pt idx="22">
                  <c:v>245</c:v>
                </c:pt>
                <c:pt idx="23">
                  <c:v>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умерших</c:v>
                </c:pt>
              </c:strCache>
            </c:strRef>
          </c:tx>
          <c:spPr>
            <a:solidFill>
              <a:srgbClr val="33428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336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296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274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266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265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398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365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277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318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346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331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490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505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318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371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265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278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377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449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mtClean="0"/>
                      <a:t>461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smtClean="0"/>
                      <a:t>354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smtClean="0"/>
                      <a:t>386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mtClean="0"/>
                      <a:t>378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smtClean="0"/>
                      <a:t>347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baseline="0">
                    <a:solidFill>
                      <a:srgbClr val="283583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</c:strCache>
            </c:strRef>
          </c:cat>
          <c:val>
            <c:numRef>
              <c:f>Лист1!$C$2:$C$25</c:f>
              <c:numCache>
                <c:formatCode>0</c:formatCode>
                <c:ptCount val="24"/>
                <c:pt idx="0">
                  <c:v>-336</c:v>
                </c:pt>
                <c:pt idx="1">
                  <c:v>-296</c:v>
                </c:pt>
                <c:pt idx="2">
                  <c:v>-274</c:v>
                </c:pt>
                <c:pt idx="3">
                  <c:v>-266</c:v>
                </c:pt>
                <c:pt idx="4">
                  <c:v>-265</c:v>
                </c:pt>
                <c:pt idx="5">
                  <c:v>-398</c:v>
                </c:pt>
                <c:pt idx="6">
                  <c:v>-365</c:v>
                </c:pt>
                <c:pt idx="7">
                  <c:v>-277</c:v>
                </c:pt>
                <c:pt idx="8">
                  <c:v>-318</c:v>
                </c:pt>
                <c:pt idx="9">
                  <c:v>-346</c:v>
                </c:pt>
                <c:pt idx="10">
                  <c:v>-331</c:v>
                </c:pt>
                <c:pt idx="11">
                  <c:v>-490</c:v>
                </c:pt>
                <c:pt idx="12">
                  <c:v>-505</c:v>
                </c:pt>
                <c:pt idx="13">
                  <c:v>-318</c:v>
                </c:pt>
                <c:pt idx="14">
                  <c:v>-371</c:v>
                </c:pt>
                <c:pt idx="15">
                  <c:v>-265</c:v>
                </c:pt>
                <c:pt idx="16">
                  <c:v>-278</c:v>
                </c:pt>
                <c:pt idx="17">
                  <c:v>-377</c:v>
                </c:pt>
                <c:pt idx="18">
                  <c:v>-449</c:v>
                </c:pt>
                <c:pt idx="19">
                  <c:v>-461</c:v>
                </c:pt>
                <c:pt idx="20">
                  <c:v>-354</c:v>
                </c:pt>
                <c:pt idx="21">
                  <c:v>-386</c:v>
                </c:pt>
                <c:pt idx="22">
                  <c:v>-378</c:v>
                </c:pt>
                <c:pt idx="23">
                  <c:v>-347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30-4970-8F04-A14FD0426A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44010496"/>
        <c:axId val="5435059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  <a:round/>
              </a:ln>
              <a:effectLst/>
            </c:spPr>
          </c:marker>
          <c:dLbls>
            <c:txPr>
              <a:bodyPr/>
              <a:lstStyle/>
              <a:p>
                <a:pPr>
                  <a:defRPr sz="11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</c:strCache>
            </c:strRef>
          </c:cat>
          <c:val>
            <c:numRef>
              <c:f>Лист1!$D$2:$D$25</c:f>
              <c:numCache>
                <c:formatCode>0</c:formatCode>
                <c:ptCount val="24"/>
                <c:pt idx="0">
                  <c:v>-75</c:v>
                </c:pt>
                <c:pt idx="1">
                  <c:v>-65</c:v>
                </c:pt>
                <c:pt idx="2">
                  <c:v>-11</c:v>
                </c:pt>
                <c:pt idx="3">
                  <c:v>-27</c:v>
                </c:pt>
                <c:pt idx="4">
                  <c:v>-10</c:v>
                </c:pt>
                <c:pt idx="5">
                  <c:v>-122</c:v>
                </c:pt>
                <c:pt idx="6">
                  <c:v>-85</c:v>
                </c:pt>
                <c:pt idx="7">
                  <c:v>11</c:v>
                </c:pt>
                <c:pt idx="8">
                  <c:v>13</c:v>
                </c:pt>
                <c:pt idx="9">
                  <c:v>-52</c:v>
                </c:pt>
                <c:pt idx="10">
                  <c:v>-97</c:v>
                </c:pt>
                <c:pt idx="11">
                  <c:v>-201</c:v>
                </c:pt>
                <c:pt idx="12">
                  <c:v>-251</c:v>
                </c:pt>
                <c:pt idx="13">
                  <c:v>-92</c:v>
                </c:pt>
                <c:pt idx="14">
                  <c:v>-79</c:v>
                </c:pt>
                <c:pt idx="15">
                  <c:v>-21</c:v>
                </c:pt>
                <c:pt idx="16">
                  <c:v>-33</c:v>
                </c:pt>
                <c:pt idx="17">
                  <c:v>-76</c:v>
                </c:pt>
                <c:pt idx="18">
                  <c:v>-200</c:v>
                </c:pt>
                <c:pt idx="19">
                  <c:v>-166</c:v>
                </c:pt>
                <c:pt idx="20">
                  <c:v>-111</c:v>
                </c:pt>
                <c:pt idx="21">
                  <c:v>-151</c:v>
                </c:pt>
                <c:pt idx="22">
                  <c:v>-133</c:v>
                </c:pt>
                <c:pt idx="23">
                  <c:v>-96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E30-4970-8F04-A14FD0426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10496"/>
        <c:axId val="54350592"/>
      </c:lineChart>
      <c:catAx>
        <c:axId val="4401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cap="all" spc="0" normalizeH="0" baseline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4350592"/>
        <c:crosses val="autoZero"/>
        <c:auto val="1"/>
        <c:lblAlgn val="ctr"/>
        <c:lblOffset val="100"/>
        <c:noMultiLvlLbl val="0"/>
      </c:catAx>
      <c:valAx>
        <c:axId val="5435059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4401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727E-2"/>
          <c:y val="3.3905707323380142E-2"/>
          <c:w val="0.90474936114670945"/>
          <c:h val="0.773309155977011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3704577885281209E-2"/>
                  <c:y val="-0.100902382237785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754505422674563E-2"/>
                  <c:y val="-3.5096480778360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42925180355119E-2"/>
                  <c:y val="-0.119704068369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029831504404551E-2"/>
                  <c:y val="-0.107169610948207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2537807966078347E-3"/>
                  <c:y val="-5.0764552554413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8269835927190397E-4"/>
                  <c:y val="5.64050583937931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FFCC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261</c:v>
                </c:pt>
                <c:pt idx="1">
                  <c:v>231</c:v>
                </c:pt>
                <c:pt idx="2">
                  <c:v>263</c:v>
                </c:pt>
                <c:pt idx="3">
                  <c:v>238</c:v>
                </c:pt>
                <c:pt idx="4">
                  <c:v>275</c:v>
                </c:pt>
                <c:pt idx="5">
                  <c:v>276</c:v>
                </c:pt>
                <c:pt idx="6">
                  <c:v>280</c:v>
                </c:pt>
                <c:pt idx="7">
                  <c:v>288</c:v>
                </c:pt>
                <c:pt idx="8">
                  <c:v>331</c:v>
                </c:pt>
                <c:pt idx="9">
                  <c:v>294</c:v>
                </c:pt>
                <c:pt idx="10">
                  <c:v>234</c:v>
                </c:pt>
                <c:pt idx="11">
                  <c:v>289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8301213548313E-2"/>
                  <c:y val="5.3898166909624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754505422674563E-2"/>
                  <c:y val="-6.2045564233172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229541653977872E-2"/>
                  <c:y val="-5.2644721167540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279469191371199E-2"/>
                  <c:y val="0.116570454013839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1672579587497329E-3"/>
                  <c:y val="3.1962866423149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254</c:v>
                </c:pt>
                <c:pt idx="1">
                  <c:v>226</c:v>
                </c:pt>
                <c:pt idx="2">
                  <c:v>292</c:v>
                </c:pt>
                <c:pt idx="3">
                  <c:v>244</c:v>
                </c:pt>
                <c:pt idx="4">
                  <c:v>245</c:v>
                </c:pt>
                <c:pt idx="5">
                  <c:v>301</c:v>
                </c:pt>
                <c:pt idx="6">
                  <c:v>249</c:v>
                </c:pt>
                <c:pt idx="7">
                  <c:v>295</c:v>
                </c:pt>
                <c:pt idx="8">
                  <c:v>243</c:v>
                </c:pt>
                <c:pt idx="9">
                  <c:v>235</c:v>
                </c:pt>
                <c:pt idx="10">
                  <c:v>245</c:v>
                </c:pt>
                <c:pt idx="11">
                  <c:v>251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298-4180-A72F-1FB9B70235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16320"/>
        <c:axId val="53417856"/>
      </c:lineChart>
      <c:catAx>
        <c:axId val="534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3417856"/>
        <c:crosses val="autoZero"/>
        <c:auto val="1"/>
        <c:lblAlgn val="ctr"/>
        <c:lblOffset val="100"/>
        <c:noMultiLvlLbl val="0"/>
      </c:catAx>
      <c:valAx>
        <c:axId val="53417856"/>
        <c:scaling>
          <c:orientation val="minMax"/>
          <c:min val="2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341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90718916545822E-2"/>
          <c:y val="3.3905707323380142E-2"/>
          <c:w val="0.90249459176056146"/>
          <c:h val="0.80659248377704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269130533486707E-2"/>
                  <c:y val="6.267228710421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153763200126905E-2"/>
                  <c:y val="7.834035888026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615322400095217E-2"/>
                  <c:y val="8.147397323547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461469333439102E-2"/>
                  <c:y val="6.267228710421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461469333439102E-2"/>
                  <c:y val="4.0736986617739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5384408000317366E-3"/>
                  <c:y val="0.10027565936674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2692204000158711E-2"/>
                  <c:y val="9.087432281853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846057066814787E-2"/>
                  <c:y val="6.267228710421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8499955066735536E-2"/>
                  <c:y val="7.2072883428559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499955066735421E-2"/>
                  <c:y val="6.580590145942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653808133391511E-2"/>
                  <c:y val="8.1473973235479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FFCC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336</c:v>
                </c:pt>
                <c:pt idx="1">
                  <c:v>296</c:v>
                </c:pt>
                <c:pt idx="2">
                  <c:v>274</c:v>
                </c:pt>
                <c:pt idx="3">
                  <c:v>266</c:v>
                </c:pt>
                <c:pt idx="4">
                  <c:v>265</c:v>
                </c:pt>
                <c:pt idx="5">
                  <c:v>398</c:v>
                </c:pt>
                <c:pt idx="6">
                  <c:v>365</c:v>
                </c:pt>
                <c:pt idx="7">
                  <c:v>277</c:v>
                </c:pt>
                <c:pt idx="8">
                  <c:v>318</c:v>
                </c:pt>
                <c:pt idx="9">
                  <c:v>346</c:v>
                </c:pt>
                <c:pt idx="10">
                  <c:v>331</c:v>
                </c:pt>
                <c:pt idx="11">
                  <c:v>490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B37-4769-9F09-86E3B541C6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017183780189608E-2"/>
                  <c:y val="-2.1308577615432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555714446750495E-2"/>
                  <c:y val="-0.115317008271754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171036846845927E-2"/>
                  <c:y val="-5.5778335522750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863420580062689E-2"/>
                  <c:y val="-7.1446407298804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747963380173743E-2"/>
                  <c:y val="-6.2045564233172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8094065380253116E-2"/>
                  <c:y val="-2.444219197064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209522580142014E-2"/>
                  <c:y val="-5.2644721167540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671081780110291E-2"/>
                  <c:y val="-5.5778335522751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8286494046734641E-2"/>
                  <c:y val="-9.964893649570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248008313438423E-2"/>
                  <c:y val="-5.8911949877961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6863420580062689E-2"/>
                  <c:y val="-6.517917858838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2478742980157767E-2"/>
                  <c:y val="-5.2644721167540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505</c:v>
                </c:pt>
                <c:pt idx="1">
                  <c:v>318</c:v>
                </c:pt>
                <c:pt idx="2">
                  <c:v>371</c:v>
                </c:pt>
                <c:pt idx="3">
                  <c:v>265</c:v>
                </c:pt>
                <c:pt idx="4">
                  <c:v>278</c:v>
                </c:pt>
                <c:pt idx="5">
                  <c:v>377</c:v>
                </c:pt>
                <c:pt idx="6">
                  <c:v>449</c:v>
                </c:pt>
                <c:pt idx="7">
                  <c:v>461</c:v>
                </c:pt>
                <c:pt idx="8">
                  <c:v>354</c:v>
                </c:pt>
                <c:pt idx="9">
                  <c:v>386</c:v>
                </c:pt>
                <c:pt idx="10">
                  <c:v>378</c:v>
                </c:pt>
                <c:pt idx="11">
                  <c:v>347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B37-4769-9F09-86E3B541C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52256"/>
        <c:axId val="53553792"/>
      </c:lineChart>
      <c:catAx>
        <c:axId val="535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3553792"/>
        <c:crosses val="autoZero"/>
        <c:auto val="1"/>
        <c:lblAlgn val="ctr"/>
        <c:lblOffset val="100"/>
        <c:noMultiLvlLbl val="0"/>
      </c:catAx>
      <c:valAx>
        <c:axId val="53553792"/>
        <c:scaling>
          <c:orientation val="minMax"/>
          <c:max val="550"/>
          <c:min val="23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355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09642567835383E-2"/>
          <c:y val="3.7039321678590878E-2"/>
          <c:w val="0.87998396081399566"/>
          <c:h val="0.80156669669916736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0071233795213105E-2"/>
                  <c:y val="6.9566238685678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28554794713599E-3"/>
                  <c:y val="-4.6377492457118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301816834914944E-3"/>
                  <c:y val="8.83679248169426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7236741283799E-2"/>
                  <c:y val="9.7768767882574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563099351323581E-2"/>
                  <c:y val="7.2699853040888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3620515323892606E-2"/>
                  <c:y val="5.07645525544138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 spc="-50" baseline="0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867980017657149E-2"/>
                  <c:y val="4.1363709488781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C32E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149</c:v>
                </c:pt>
                <c:pt idx="1">
                  <c:v>182</c:v>
                </c:pt>
                <c:pt idx="2">
                  <c:v>182</c:v>
                </c:pt>
                <c:pt idx="3">
                  <c:v>77</c:v>
                </c:pt>
                <c:pt idx="4">
                  <c:v>39</c:v>
                </c:pt>
                <c:pt idx="5">
                  <c:v>173</c:v>
                </c:pt>
                <c:pt idx="6">
                  <c:v>253</c:v>
                </c:pt>
                <c:pt idx="7">
                  <c:v>242</c:v>
                </c:pt>
                <c:pt idx="8">
                  <c:v>257</c:v>
                </c:pt>
                <c:pt idx="9">
                  <c:v>247</c:v>
                </c:pt>
                <c:pt idx="10">
                  <c:v>199</c:v>
                </c:pt>
                <c:pt idx="11">
                  <c:v>190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292-4C3B-B4A6-C1A3919794D1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161980259796934E-2"/>
                  <c:y val="-8.774120194590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391876476358807E-2"/>
                  <c:y val="-6.893951581463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577223557109424E-2"/>
                  <c:y val="-6.5805901459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229663890276216E-2"/>
                  <c:y val="-0.14414626033969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272342890775707E-2"/>
                  <c:y val="-3.760337226252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534544556610016E-2"/>
                  <c:y val="-6.267228710421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186984889776809E-2"/>
                  <c:y val="-7.20731301698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780477334665216E-2"/>
                  <c:y val="-8.774120194590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390238667332511E-2"/>
                  <c:y val="-6.5805901459425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941166220899059E-2"/>
                  <c:y val="-0.10967650243237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153</c:v>
                </c:pt>
                <c:pt idx="1">
                  <c:v>174</c:v>
                </c:pt>
                <c:pt idx="2">
                  <c:v>219</c:v>
                </c:pt>
                <c:pt idx="3">
                  <c:v>196</c:v>
                </c:pt>
                <c:pt idx="4">
                  <c:v>102</c:v>
                </c:pt>
                <c:pt idx="5">
                  <c:v>229</c:v>
                </c:pt>
                <c:pt idx="6">
                  <c:v>262</c:v>
                </c:pt>
                <c:pt idx="7">
                  <c:v>242</c:v>
                </c:pt>
                <c:pt idx="8">
                  <c:v>250</c:v>
                </c:pt>
                <c:pt idx="9">
                  <c:v>266</c:v>
                </c:pt>
                <c:pt idx="10">
                  <c:v>185</c:v>
                </c:pt>
                <c:pt idx="11">
                  <c:v>235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F292-4C3B-B4A6-C1A391979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602560"/>
        <c:axId val="137604096"/>
      </c:lineChart>
      <c:catAx>
        <c:axId val="1376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7604096"/>
        <c:crosses val="autoZero"/>
        <c:auto val="1"/>
        <c:lblAlgn val="ctr"/>
        <c:lblOffset val="100"/>
        <c:tickLblSkip val="1"/>
        <c:noMultiLvlLbl val="0"/>
      </c:catAx>
      <c:valAx>
        <c:axId val="137604096"/>
        <c:scaling>
          <c:orientation val="minMax"/>
          <c:min val="2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760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727E-2"/>
          <c:y val="3.3905707323380142E-2"/>
          <c:w val="0.88704892637106969"/>
          <c:h val="0.7749287267623770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550652163460031E-2"/>
                  <c:y val="5.9538672749003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275326081729988E-2"/>
                  <c:y val="3.760337226252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67619563301006E-2"/>
                  <c:y val="8.4607587590689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251086939100077E-2"/>
                  <c:y val="5.013782968337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25108693910009E-3"/>
                  <c:y val="3.760337226252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750362313033351E-3"/>
                  <c:y val="4.3870600972950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025688394763371E-2"/>
                  <c:y val="0.10340927372195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867619563301006E-2"/>
                  <c:y val="7.2073130169846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776050707796734E-2"/>
                  <c:y val="6.580590145942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95007246260667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FFCC00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117</c:v>
                </c:pt>
                <c:pt idx="1">
                  <c:v>137</c:v>
                </c:pt>
                <c:pt idx="2">
                  <c:v>150</c:v>
                </c:pt>
                <c:pt idx="3">
                  <c:v>54</c:v>
                </c:pt>
                <c:pt idx="4">
                  <c:v>42</c:v>
                </c:pt>
                <c:pt idx="5">
                  <c:v>106</c:v>
                </c:pt>
                <c:pt idx="6">
                  <c:v>140</c:v>
                </c:pt>
                <c:pt idx="7">
                  <c:v>152</c:v>
                </c:pt>
                <c:pt idx="8">
                  <c:v>174</c:v>
                </c:pt>
                <c:pt idx="9">
                  <c:v>129</c:v>
                </c:pt>
                <c:pt idx="10">
                  <c:v>118</c:v>
                </c:pt>
                <c:pt idx="11">
                  <c:v>163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5365-43CB-AB7C-91955FAAFB3E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45079708867369E-2"/>
                  <c:y val="-4.387060097295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365-43CB-AB7C-91955FAAFB3E}"/>
                </c:ext>
              </c:extLst>
            </c:dLbl>
            <c:dLbl>
              <c:idx val="1"/>
              <c:layout>
                <c:manualLayout>
                  <c:x val="-3.835094201388671E-2"/>
                  <c:y val="-6.580590145942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365-43CB-AB7C-91955FAAFB3E}"/>
                </c:ext>
              </c:extLst>
            </c:dLbl>
            <c:dLbl>
              <c:idx val="2"/>
              <c:layout>
                <c:manualLayout>
                  <c:x val="-2.6550652163460031E-2"/>
                  <c:y val="-6.893951581463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3751811565166223E-3"/>
                  <c:y val="-4.3870600972950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600579700853375E-2"/>
                  <c:y val="5.953867274900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251086939100077E-2"/>
                  <c:y val="-6.267228710421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550652163460031E-2"/>
                  <c:y val="-5.327144403858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450797088673412E-2"/>
                  <c:y val="-9.7142045011532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400869551280044E-2"/>
                  <c:y val="-6.893951581463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400869551280044E-2"/>
                  <c:y val="-0.11594373114279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400869551280044E-2"/>
                  <c:y val="-4.7004215328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025688394763364E-2"/>
                  <c:y val="-5.3271444038582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153</c:v>
                </c:pt>
                <c:pt idx="1">
                  <c:v>154</c:v>
                </c:pt>
                <c:pt idx="2">
                  <c:v>167</c:v>
                </c:pt>
                <c:pt idx="3">
                  <c:v>158</c:v>
                </c:pt>
                <c:pt idx="4">
                  <c:v>138</c:v>
                </c:pt>
                <c:pt idx="5">
                  <c:v>157</c:v>
                </c:pt>
                <c:pt idx="6">
                  <c:v>166</c:v>
                </c:pt>
                <c:pt idx="7">
                  <c:v>139</c:v>
                </c:pt>
                <c:pt idx="8">
                  <c:v>173</c:v>
                </c:pt>
                <c:pt idx="9">
                  <c:v>133</c:v>
                </c:pt>
                <c:pt idx="10">
                  <c:v>179</c:v>
                </c:pt>
                <c:pt idx="11">
                  <c:v>160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5365-43CB-AB7C-91955FAAF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93792"/>
        <c:axId val="60195584"/>
      </c:lineChart>
      <c:catAx>
        <c:axId val="6019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195584"/>
        <c:crosses val="autoZero"/>
        <c:auto val="1"/>
        <c:lblAlgn val="ctr"/>
        <c:lblOffset val="100"/>
        <c:tickLblSkip val="1"/>
        <c:noMultiLvlLbl val="0"/>
      </c:catAx>
      <c:valAx>
        <c:axId val="60195584"/>
        <c:scaling>
          <c:orientation val="minMax"/>
          <c:min val="3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19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44493770651776E-2"/>
          <c:y val="2.8858395345142878E-2"/>
          <c:w val="0.96931101245870199"/>
          <c:h val="0.64837420167642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прибывших</c:v>
                </c:pt>
              </c:strCache>
            </c:strRef>
          </c:tx>
          <c:spPr>
            <a:solidFill>
              <a:srgbClr val="E1002B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</c:strCache>
            </c:strRef>
          </c:cat>
          <c:val>
            <c:numRef>
              <c:f>Лист1!$B$2:$B$25</c:f>
              <c:numCache>
                <c:formatCode>0</c:formatCode>
                <c:ptCount val="24"/>
                <c:pt idx="0">
                  <c:v>1071</c:v>
                </c:pt>
                <c:pt idx="1">
                  <c:v>1200</c:v>
                </c:pt>
                <c:pt idx="2">
                  <c:v>938</c:v>
                </c:pt>
                <c:pt idx="3">
                  <c:v>507</c:v>
                </c:pt>
                <c:pt idx="4">
                  <c:v>718</c:v>
                </c:pt>
                <c:pt idx="5">
                  <c:v>1337</c:v>
                </c:pt>
                <c:pt idx="6">
                  <c:v>1388</c:v>
                </c:pt>
                <c:pt idx="7">
                  <c:v>1059</c:v>
                </c:pt>
                <c:pt idx="8">
                  <c:v>1269</c:v>
                </c:pt>
                <c:pt idx="9">
                  <c:v>1293</c:v>
                </c:pt>
                <c:pt idx="10">
                  <c:v>1143</c:v>
                </c:pt>
                <c:pt idx="11">
                  <c:v>1507</c:v>
                </c:pt>
                <c:pt idx="12">
                  <c:v>834</c:v>
                </c:pt>
                <c:pt idx="13">
                  <c:v>984</c:v>
                </c:pt>
                <c:pt idx="14">
                  <c:v>1137</c:v>
                </c:pt>
                <c:pt idx="15">
                  <c:v>1018</c:v>
                </c:pt>
                <c:pt idx="16">
                  <c:v>940</c:v>
                </c:pt>
                <c:pt idx="17">
                  <c:v>1329</c:v>
                </c:pt>
                <c:pt idx="18">
                  <c:v>1335</c:v>
                </c:pt>
                <c:pt idx="19">
                  <c:v>1430</c:v>
                </c:pt>
                <c:pt idx="20">
                  <c:v>1492</c:v>
                </c:pt>
                <c:pt idx="21">
                  <c:v>1457</c:v>
                </c:pt>
                <c:pt idx="22">
                  <c:v>1049</c:v>
                </c:pt>
                <c:pt idx="23">
                  <c:v>1405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выбывших</c:v>
                </c:pt>
              </c:strCache>
            </c:strRef>
          </c:tx>
          <c:spPr>
            <a:solidFill>
              <a:srgbClr val="33428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875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87047145776625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1776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1378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1395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1342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1331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1396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844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1003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1129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971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950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1244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981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mtClean="0"/>
                      <a:t>985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smtClean="0"/>
                      <a:t>1123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smtClean="0"/>
                      <a:t>1022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mtClean="0"/>
                      <a:t>820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smtClean="0"/>
                      <a:t>889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0066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</c:strCache>
            </c:strRef>
          </c:cat>
          <c:val>
            <c:numRef>
              <c:f>Лист1!$C$2:$C$25</c:f>
              <c:numCache>
                <c:formatCode>0</c:formatCode>
                <c:ptCount val="24"/>
                <c:pt idx="0">
                  <c:v>-909</c:v>
                </c:pt>
                <c:pt idx="1">
                  <c:v>-932</c:v>
                </c:pt>
                <c:pt idx="2">
                  <c:v>-875</c:v>
                </c:pt>
                <c:pt idx="3">
                  <c:v>-533</c:v>
                </c:pt>
                <c:pt idx="4">
                  <c:v>-677</c:v>
                </c:pt>
                <c:pt idx="5">
                  <c:v>-1003</c:v>
                </c:pt>
                <c:pt idx="6">
                  <c:v>-1776</c:v>
                </c:pt>
                <c:pt idx="7">
                  <c:v>-1378</c:v>
                </c:pt>
                <c:pt idx="8">
                  <c:v>-1395</c:v>
                </c:pt>
                <c:pt idx="9">
                  <c:v>-1342</c:v>
                </c:pt>
                <c:pt idx="10">
                  <c:v>-1331</c:v>
                </c:pt>
                <c:pt idx="11">
                  <c:v>-1396</c:v>
                </c:pt>
                <c:pt idx="12">
                  <c:v>-844</c:v>
                </c:pt>
                <c:pt idx="13">
                  <c:v>-1003</c:v>
                </c:pt>
                <c:pt idx="14">
                  <c:v>-1129</c:v>
                </c:pt>
                <c:pt idx="15">
                  <c:v>-971</c:v>
                </c:pt>
                <c:pt idx="16">
                  <c:v>-950</c:v>
                </c:pt>
                <c:pt idx="17">
                  <c:v>-1244</c:v>
                </c:pt>
                <c:pt idx="18">
                  <c:v>-981</c:v>
                </c:pt>
                <c:pt idx="19">
                  <c:v>-985</c:v>
                </c:pt>
                <c:pt idx="20">
                  <c:v>-1123</c:v>
                </c:pt>
                <c:pt idx="21">
                  <c:v>-1022</c:v>
                </c:pt>
                <c:pt idx="22">
                  <c:v>-820</c:v>
                </c:pt>
                <c:pt idx="23">
                  <c:v>-889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30-4970-8F04-A14FD0426A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60093568"/>
        <c:axId val="6009510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Миграционный прирост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  <a:round/>
              </a:ln>
              <a:effectLst/>
            </c:spPr>
          </c:marker>
          <c:dLbls>
            <c:txPr>
              <a:bodyPr/>
              <a:lstStyle/>
              <a:p>
                <a:pPr>
                  <a:defRPr sz="11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</c:strCache>
            </c:strRef>
          </c:cat>
          <c:val>
            <c:numRef>
              <c:f>Лист1!$D$2:$D$25</c:f>
              <c:numCache>
                <c:formatCode>0</c:formatCode>
                <c:ptCount val="24"/>
                <c:pt idx="0">
                  <c:v>162</c:v>
                </c:pt>
                <c:pt idx="1">
                  <c:v>268</c:v>
                </c:pt>
                <c:pt idx="2">
                  <c:v>63</c:v>
                </c:pt>
                <c:pt idx="3">
                  <c:v>-26</c:v>
                </c:pt>
                <c:pt idx="4">
                  <c:v>41</c:v>
                </c:pt>
                <c:pt idx="5">
                  <c:v>334</c:v>
                </c:pt>
                <c:pt idx="6">
                  <c:v>-388</c:v>
                </c:pt>
                <c:pt idx="7">
                  <c:v>-319</c:v>
                </c:pt>
                <c:pt idx="8">
                  <c:v>-126</c:v>
                </c:pt>
                <c:pt idx="9">
                  <c:v>-49</c:v>
                </c:pt>
                <c:pt idx="10">
                  <c:v>-188</c:v>
                </c:pt>
                <c:pt idx="11">
                  <c:v>111</c:v>
                </c:pt>
                <c:pt idx="12">
                  <c:v>-10</c:v>
                </c:pt>
                <c:pt idx="13">
                  <c:v>-19</c:v>
                </c:pt>
                <c:pt idx="14">
                  <c:v>8</c:v>
                </c:pt>
                <c:pt idx="15">
                  <c:v>47</c:v>
                </c:pt>
                <c:pt idx="16">
                  <c:v>-10</c:v>
                </c:pt>
                <c:pt idx="17">
                  <c:v>85</c:v>
                </c:pt>
                <c:pt idx="18">
                  <c:v>354</c:v>
                </c:pt>
                <c:pt idx="19">
                  <c:v>445</c:v>
                </c:pt>
                <c:pt idx="20">
                  <c:v>369</c:v>
                </c:pt>
                <c:pt idx="21">
                  <c:v>435</c:v>
                </c:pt>
                <c:pt idx="22">
                  <c:v>229</c:v>
                </c:pt>
                <c:pt idx="23">
                  <c:v>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E30-4970-8F04-A14FD0426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093568"/>
        <c:axId val="60095104"/>
      </c:lineChart>
      <c:catAx>
        <c:axId val="6009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cap="all" spc="0" normalizeH="0" baseline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095104"/>
        <c:crosses val="autoZero"/>
        <c:auto val="1"/>
        <c:lblAlgn val="ctr"/>
        <c:lblOffset val="100"/>
        <c:noMultiLvlLbl val="0"/>
      </c:catAx>
      <c:valAx>
        <c:axId val="6009510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6009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727E-2"/>
          <c:y val="3.3905707323380142E-2"/>
          <c:w val="0.88704892637106969"/>
          <c:h val="0.80572782020565337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74352534588438E-2"/>
                  <c:y val="7.8967081751310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355085123527921E-2"/>
                  <c:y val="5.3898166909624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289619531245056E-3"/>
                  <c:y val="4.7630938199203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667909413727696E-2"/>
                  <c:y val="8.5234310461731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4693597808491123E-2"/>
                  <c:y val="8.8367924816942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468199264154372E-2"/>
                  <c:y val="7.5833467396099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1743525345884477E-2"/>
                  <c:y val="7.5833467396099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6852579304103459E-3"/>
                  <c:y val="2.5695390971440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7586905766555423E-3"/>
                  <c:y val="1.3553005456930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1071</c:v>
                </c:pt>
                <c:pt idx="1">
                  <c:v>1200</c:v>
                </c:pt>
                <c:pt idx="2">
                  <c:v>938</c:v>
                </c:pt>
                <c:pt idx="3">
                  <c:v>507</c:v>
                </c:pt>
                <c:pt idx="4">
                  <c:v>718</c:v>
                </c:pt>
                <c:pt idx="5">
                  <c:v>1337</c:v>
                </c:pt>
                <c:pt idx="6">
                  <c:v>1388</c:v>
                </c:pt>
                <c:pt idx="7">
                  <c:v>1059</c:v>
                </c:pt>
                <c:pt idx="8">
                  <c:v>1269</c:v>
                </c:pt>
                <c:pt idx="9">
                  <c:v>1293</c:v>
                </c:pt>
                <c:pt idx="10">
                  <c:v>1143</c:v>
                </c:pt>
                <c:pt idx="11">
                  <c:v>1507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5365-43CB-AB7C-91955FAAFB3E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365-43CB-AB7C-91955FAAFB3E}"/>
                </c:ext>
              </c:extLst>
            </c:dLbl>
            <c:dLbl>
              <c:idx val="4"/>
              <c:layout>
                <c:manualLayout>
                  <c:x val="-4.2554795273101222E-2"/>
                  <c:y val="-8.5234310461731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993279177436064E-2"/>
                  <c:y val="-0.116570454013839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2836543453522074E-3"/>
                  <c:y val="-1.668637307085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834</c:v>
                </c:pt>
                <c:pt idx="1">
                  <c:v>984</c:v>
                </c:pt>
                <c:pt idx="2">
                  <c:v>1137</c:v>
                </c:pt>
                <c:pt idx="3">
                  <c:v>1018</c:v>
                </c:pt>
                <c:pt idx="4">
                  <c:v>940</c:v>
                </c:pt>
                <c:pt idx="5">
                  <c:v>1329</c:v>
                </c:pt>
                <c:pt idx="6">
                  <c:v>1335</c:v>
                </c:pt>
                <c:pt idx="7">
                  <c:v>1430</c:v>
                </c:pt>
                <c:pt idx="8">
                  <c:v>1492</c:v>
                </c:pt>
                <c:pt idx="9">
                  <c:v>1457</c:v>
                </c:pt>
                <c:pt idx="10">
                  <c:v>1049</c:v>
                </c:pt>
                <c:pt idx="11">
                  <c:v>1405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5365-43CB-AB7C-91955FAAF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22688"/>
        <c:axId val="61524224"/>
      </c:lineChart>
      <c:catAx>
        <c:axId val="6152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524224"/>
        <c:crosses val="autoZero"/>
        <c:auto val="1"/>
        <c:lblAlgn val="ctr"/>
        <c:lblOffset val="100"/>
        <c:tickLblSkip val="1"/>
        <c:noMultiLvlLbl val="0"/>
      </c:catAx>
      <c:valAx>
        <c:axId val="61524224"/>
        <c:scaling>
          <c:orientation val="minMax"/>
          <c:max val="1600"/>
          <c:min val="4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52268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727E-2"/>
          <c:y val="3.3905707323380142E-2"/>
          <c:w val="0.88704892637106969"/>
          <c:h val="0.8072705044236457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305157586134567E-2"/>
                  <c:y val="6.893951581463610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929976429617919E-2"/>
                  <c:y val="6.6432624330467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028713032049635E-2"/>
                  <c:y val="4.8022763364248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667909413727696E-2"/>
                  <c:y val="6.3299009975256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368344189367704E-2"/>
                  <c:y val="0.160441054986789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909</c:v>
                </c:pt>
                <c:pt idx="1">
                  <c:v>932</c:v>
                </c:pt>
                <c:pt idx="2">
                  <c:v>875</c:v>
                </c:pt>
                <c:pt idx="3">
                  <c:v>533</c:v>
                </c:pt>
                <c:pt idx="4">
                  <c:v>677</c:v>
                </c:pt>
                <c:pt idx="5">
                  <c:v>1003</c:v>
                </c:pt>
                <c:pt idx="6">
                  <c:v>1776</c:v>
                </c:pt>
                <c:pt idx="7">
                  <c:v>1378</c:v>
                </c:pt>
                <c:pt idx="8">
                  <c:v>1395</c:v>
                </c:pt>
                <c:pt idx="9">
                  <c:v>1342</c:v>
                </c:pt>
                <c:pt idx="10">
                  <c:v>1331</c:v>
                </c:pt>
                <c:pt idx="11">
                  <c:v>1396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5365-43CB-AB7C-91955FAAFB3E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205302511347886E-2"/>
                  <c:y val="1.8174963260222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365-43CB-AB7C-91955FAAFB3E}"/>
                </c:ext>
              </c:extLst>
            </c:dLbl>
            <c:dLbl>
              <c:idx val="6"/>
              <c:layout>
                <c:manualLayout>
                  <c:x val="-1.8703459412926289E-2"/>
                  <c:y val="-4.8022516622960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844</c:v>
                </c:pt>
                <c:pt idx="1">
                  <c:v>1003</c:v>
                </c:pt>
                <c:pt idx="2">
                  <c:v>1129</c:v>
                </c:pt>
                <c:pt idx="3">
                  <c:v>971</c:v>
                </c:pt>
                <c:pt idx="4">
                  <c:v>950</c:v>
                </c:pt>
                <c:pt idx="5">
                  <c:v>1244</c:v>
                </c:pt>
                <c:pt idx="6">
                  <c:v>981</c:v>
                </c:pt>
                <c:pt idx="7">
                  <c:v>985</c:v>
                </c:pt>
                <c:pt idx="8">
                  <c:v>1123</c:v>
                </c:pt>
                <c:pt idx="9">
                  <c:v>1022</c:v>
                </c:pt>
                <c:pt idx="10">
                  <c:v>820</c:v>
                </c:pt>
                <c:pt idx="11">
                  <c:v>889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5365-43CB-AB7C-91955FAAF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73248"/>
        <c:axId val="60387328"/>
      </c:lineChart>
      <c:catAx>
        <c:axId val="603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387328"/>
        <c:crosses val="autoZero"/>
        <c:auto val="1"/>
        <c:lblAlgn val="ctr"/>
        <c:lblOffset val="50"/>
        <c:tickLblSkip val="1"/>
        <c:noMultiLvlLbl val="0"/>
      </c:catAx>
      <c:valAx>
        <c:axId val="60387328"/>
        <c:scaling>
          <c:orientation val="minMax"/>
          <c:min val="45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37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0.48644</cdr:x>
      <cdr:y>0.8618</cdr:y>
    </cdr:from>
    <cdr:to>
      <cdr:x>0.96847</cdr:x>
      <cdr:y>0.89875</cdr:y>
    </cdr:to>
    <cdr:sp macro="" textlink="">
      <cdr:nvSpPr>
        <cdr:cNvPr id="2" name="Левая фигурная скобка 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36A09732-C85B-45D9-9F5E-4EC8C924A94B}"/>
            </a:ext>
          </a:extLst>
        </cdr:cNvPr>
        <cdr:cNvSpPr/>
      </cdr:nvSpPr>
      <cdr:spPr>
        <a:xfrm xmlns:a="http://schemas.openxmlformats.org/drawingml/2006/main" rot="16200000">
          <a:off x="6533476" y="2067020"/>
          <a:ext cx="178860" cy="4388560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0.48975</cdr:x>
      <cdr:y>0.7712</cdr:y>
    </cdr:from>
    <cdr:to>
      <cdr:x>0.97178</cdr:x>
      <cdr:y>0.80815</cdr:y>
    </cdr:to>
    <cdr:sp macro="" textlink="">
      <cdr:nvSpPr>
        <cdr:cNvPr id="2" name="Левая фигурная скобка 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36A09732-C85B-45D9-9F5E-4EC8C924A94B}"/>
            </a:ext>
          </a:extLst>
        </cdr:cNvPr>
        <cdr:cNvSpPr/>
      </cdr:nvSpPr>
      <cdr:spPr>
        <a:xfrm xmlns:a="http://schemas.openxmlformats.org/drawingml/2006/main" rot="16200000">
          <a:off x="6206237" y="2213585"/>
          <a:ext cx="200904" cy="4160036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0.01051</cdr:x>
      <cdr:y>0.76963</cdr:y>
    </cdr:from>
    <cdr:to>
      <cdr:x>0.48951</cdr:x>
      <cdr:y>0.79873</cdr:y>
    </cdr:to>
    <cdr:sp macro="" textlink="">
      <cdr:nvSpPr>
        <cdr:cNvPr id="3" name="Левая фигурная скобка 2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36A09732-C85B-45D9-9F5E-4EC8C924A94B}"/>
            </a:ext>
          </a:extLst>
        </cdr:cNvPr>
        <cdr:cNvSpPr/>
      </cdr:nvSpPr>
      <cdr:spPr>
        <a:xfrm xmlns:a="http://schemas.openxmlformats.org/drawingml/2006/main" rot="16200000">
          <a:off x="2078522" y="2196793"/>
          <a:ext cx="158221" cy="4133887"/>
        </a:xfrm>
        <a:prstGeom xmlns:a="http://schemas.openxmlformats.org/drawingml/2006/main" prst="leftBrace">
          <a:avLst>
            <a:gd name="adj1" fmla="val 72327"/>
            <a:gd name="adj2" fmla="val 50650"/>
          </a:avLst>
        </a:prstGeom>
        <a:ln xmlns:a="http://schemas.openxmlformats.org/drawingml/2006/main" w="28575">
          <a:solidFill>
            <a:srgbClr val="FFC32E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0.17672</cdr:x>
      <cdr:y>0.821</cdr:y>
    </cdr:from>
    <cdr:to>
      <cdr:x>0.33098</cdr:x>
      <cdr:y>0.90365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1B49EA5-468D-47ED-896D-561C8F4FE9D0}"/>
            </a:ext>
          </a:extLst>
        </cdr:cNvPr>
        <cdr:cNvSpPr/>
      </cdr:nvSpPr>
      <cdr:spPr>
        <a:xfrm xmlns:a="http://schemas.openxmlformats.org/drawingml/2006/main">
          <a:off x="1525177" y="4463917"/>
          <a:ext cx="1331302" cy="449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ts val="1000"/>
            </a:spcBef>
          </a:pPr>
          <a:r>
            <a:rPr lang="ru-RU" sz="2000" b="1" dirty="0" smtClean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rPr>
            <a:t>2020</a:t>
          </a:r>
          <a:endParaRPr lang="ru-RU" sz="2000" b="1" dirty="0">
            <a:solidFill>
              <a:srgbClr val="FFC32E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0.67619</cdr:x>
      <cdr:y>0.82976</cdr:y>
    </cdr:from>
    <cdr:to>
      <cdr:x>0.79329</cdr:x>
      <cdr:y>0.91241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3EC91913-085C-4197-B2A6-AC49706A6B08}"/>
            </a:ext>
          </a:extLst>
        </cdr:cNvPr>
        <cdr:cNvSpPr/>
      </cdr:nvSpPr>
      <cdr:spPr>
        <a:xfrm xmlns:a="http://schemas.openxmlformats.org/drawingml/2006/main">
          <a:off x="5835701" y="4511542"/>
          <a:ext cx="1010601" cy="449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ts val="1000"/>
            </a:spcBef>
          </a:pPr>
          <a:r>
            <a:rPr lang="ru-RU" sz="2000" b="1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ru-RU" sz="2000" b="1" dirty="0">
            <a:solidFill>
              <a:srgbClr val="E0002B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0.15503</cdr:x>
      <cdr:y>0.92173</cdr:y>
    </cdr:from>
    <cdr:to>
      <cdr:x>0.17925</cdr:x>
      <cdr:y>0.96017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337977" y="5011601"/>
          <a:ext cx="209006" cy="209006"/>
        </a:xfrm>
        <a:prstGeom xmlns:a="http://schemas.openxmlformats.org/drawingml/2006/main" prst="rect">
          <a:avLst/>
        </a:prstGeom>
        <a:solidFill xmlns:a="http://schemas.openxmlformats.org/drawingml/2006/main">
          <a:srgbClr val="E0002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0.36865</cdr:x>
      <cdr:y>0.92173</cdr:y>
    </cdr:from>
    <cdr:to>
      <cdr:x>0.39287</cdr:x>
      <cdr:y>0.96017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181535" y="5011601"/>
          <a:ext cx="209006" cy="209006"/>
        </a:xfrm>
        <a:prstGeom xmlns:a="http://schemas.openxmlformats.org/drawingml/2006/main" prst="rect">
          <a:avLst/>
        </a:prstGeom>
        <a:solidFill xmlns:a="http://schemas.openxmlformats.org/drawingml/2006/main">
          <a:srgbClr val="33428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0.56508</cdr:x>
      <cdr:y>0.92875</cdr:y>
    </cdr:from>
    <cdr:to>
      <cdr:x>0.62495</cdr:x>
      <cdr:y>0.96017</cdr:y>
    </cdr:to>
    <cdr:grpSp>
      <cdr:nvGrpSpPr>
        <cdr:cNvPr id="11" name="Группа 10"/>
        <cdr:cNvGrpSpPr/>
      </cdr:nvGrpSpPr>
      <cdr:grpSpPr>
        <a:xfrm xmlns:a="http://schemas.openxmlformats.org/drawingml/2006/main">
          <a:off x="4876761" y="5049761"/>
          <a:ext cx="516677" cy="170846"/>
          <a:chOff x="-3633060" y="6711867"/>
          <a:chExt cx="516677" cy="170846"/>
        </a:xfrm>
      </cdr:grpSpPr>
      <cdr:cxnSp macro="">
        <cdr:nvCxnSpPr>
          <cdr:cNvPr id="12" name="Прямая соединительная линия 11"/>
          <cdr:cNvCxnSpPr/>
        </cdr:nvCxnSpPr>
        <cdr:spPr>
          <a:xfrm xmlns:a="http://schemas.openxmlformats.org/drawingml/2006/main" flipV="1">
            <a:off x="-3633060" y="6711867"/>
            <a:ext cx="187166" cy="170846"/>
          </a:xfrm>
          <a:prstGeom xmlns:a="http://schemas.openxmlformats.org/drawingml/2006/main" prst="line">
            <a:avLst/>
          </a:prstGeom>
          <a:ln xmlns:a="http://schemas.openxmlformats.org/drawingml/2006/main" w="57150">
            <a:solidFill>
              <a:srgbClr val="FFD243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3" name="Прямая соединительная линия 12"/>
          <cdr:cNvCxnSpPr/>
        </cdr:nvCxnSpPr>
        <cdr:spPr>
          <a:xfrm xmlns:a="http://schemas.openxmlformats.org/drawingml/2006/main" flipV="1">
            <a:off x="-3303549" y="6711867"/>
            <a:ext cx="187166" cy="170846"/>
          </a:xfrm>
          <a:prstGeom xmlns:a="http://schemas.openxmlformats.org/drawingml/2006/main" prst="line">
            <a:avLst/>
          </a:prstGeom>
          <a:ln xmlns:a="http://schemas.openxmlformats.org/drawingml/2006/main" w="57150">
            <a:solidFill>
              <a:srgbClr val="FFD243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4" name="Прямая соединительная линия 13"/>
          <cdr:cNvCxnSpPr/>
        </cdr:nvCxnSpPr>
        <cdr:spPr>
          <a:xfrm xmlns:a="http://schemas.openxmlformats.org/drawingml/2006/main" flipH="1" flipV="1">
            <a:off x="-3464199" y="6711867"/>
            <a:ext cx="187166" cy="170846"/>
          </a:xfrm>
          <a:prstGeom xmlns:a="http://schemas.openxmlformats.org/drawingml/2006/main" prst="line">
            <a:avLst/>
          </a:prstGeom>
          <a:ln xmlns:a="http://schemas.openxmlformats.org/drawingml/2006/main" w="57150">
            <a:solidFill>
              <a:srgbClr val="FFD243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0.17416</cdr:x>
      <cdr:y>0.91488</cdr:y>
    </cdr:from>
    <cdr:to>
      <cdr:x>0.33356</cdr:x>
      <cdr:y>0.96017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1503009" y="4974386"/>
          <a:ext cx="1375698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Число </a:t>
          </a:r>
          <a:r>
            <a:rPr lang="ru-RU" sz="10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прибывших</a:t>
          </a:r>
          <a:endParaRPr lang="ru-RU" sz="10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0.39133</cdr:x>
      <cdr:y>0.91488</cdr:y>
    </cdr:from>
    <cdr:to>
      <cdr:x>0.54535</cdr:x>
      <cdr:y>0.96017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3377278" y="4974386"/>
          <a:ext cx="132921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Число </a:t>
          </a:r>
          <a:r>
            <a:rPr lang="ru-RU" sz="10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выбывших</a:t>
          </a:r>
          <a:endParaRPr lang="ru-RU" sz="10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0.6472</cdr:x>
      <cdr:y>0.91488</cdr:y>
    </cdr:from>
    <cdr:to>
      <cdr:x>0.84524</cdr:x>
      <cdr:y>0.96017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5585496" y="4974386"/>
          <a:ext cx="1709122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Миграционный прирост</a:t>
          </a:r>
          <a:endParaRPr lang="ru-RU" sz="10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1867" y="3572887"/>
            <a:ext cx="8615553" cy="286232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600" spc="-50" dirty="0" smtClean="0"/>
              <a:t>Оперативные итоги естественного движения</a:t>
            </a:r>
            <a:r>
              <a:rPr lang="en-US" sz="3600" spc="-50" dirty="0" smtClean="0"/>
              <a:t> </a:t>
            </a:r>
            <a:r>
              <a:rPr lang="ru-RU" sz="3600" spc="-50" dirty="0" smtClean="0"/>
              <a:t>и миграции населения Камчатского края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600" spc="-50" dirty="0" smtClean="0"/>
              <a:t>(оперативные итоги)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3600" spc="-5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749639"/>
            <a:ext cx="5565775" cy="400622"/>
          </a:xfrm>
        </p:spPr>
        <p:txBody>
          <a:bodyPr/>
          <a:lstStyle/>
          <a:p>
            <a:r>
              <a:rPr lang="ru-RU" dirty="0">
                <a:solidFill>
                  <a:srgbClr val="E1002B"/>
                </a:solidFill>
              </a:rPr>
              <a:t>за январь – </a:t>
            </a:r>
            <a:r>
              <a:rPr lang="ru-RU" dirty="0" smtClean="0">
                <a:solidFill>
                  <a:srgbClr val="E1002B"/>
                </a:solidFill>
              </a:rPr>
              <a:t>декабрь </a:t>
            </a:r>
            <a:r>
              <a:rPr lang="ru-RU" dirty="0">
                <a:solidFill>
                  <a:srgbClr val="E1002B"/>
                </a:solidFill>
              </a:rPr>
              <a:t>2021 года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8DF2A37-DB7B-49BC-A220-FCD5A4D337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0686" y="208310"/>
            <a:ext cx="1121761" cy="7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5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565249" y="629401"/>
            <a:ext cx="10274261" cy="501500"/>
          </a:xfrm>
        </p:spPr>
        <p:txBody>
          <a:bodyPr/>
          <a:lstStyle/>
          <a:p>
            <a:r>
              <a:rPr lang="ru-RU" sz="2600" b="1" dirty="0"/>
              <a:t>ЧИСЛО </a:t>
            </a:r>
            <a:r>
              <a:rPr lang="ru-RU" sz="2600" b="1" dirty="0" smtClean="0"/>
              <a:t>ВЫБЫВШИХ МИГРАНТОВ</a:t>
            </a:r>
          </a:p>
          <a:p>
            <a:pPr>
              <a:lnSpc>
                <a:spcPct val="30000"/>
              </a:lnSpc>
            </a:pPr>
            <a:r>
              <a:rPr lang="ru-RU" sz="1600" dirty="0" smtClean="0"/>
              <a:t>ЧЕЛОВЕК</a:t>
            </a:r>
            <a:endParaRPr lang="ru-RU" sz="1600" dirty="0"/>
          </a:p>
        </p:txBody>
      </p:sp>
      <p:grpSp>
        <p:nvGrpSpPr>
          <p:cNvPr id="3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93828"/>
              </p:ext>
            </p:extLst>
          </p:nvPr>
        </p:nvGraphicFramePr>
        <p:xfrm>
          <a:off x="3267654" y="1295062"/>
          <a:ext cx="8609958" cy="474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9"/>
          <p:cNvGrpSpPr/>
          <p:nvPr/>
        </p:nvGrpSpPr>
        <p:grpSpPr>
          <a:xfrm>
            <a:off x="8230195" y="6044086"/>
            <a:ext cx="516677" cy="170846"/>
            <a:chOff x="2156039" y="6355682"/>
            <a:chExt cx="516677" cy="170846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8742767" y="5874792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64"/>
          <p:cNvGrpSpPr/>
          <p:nvPr/>
        </p:nvGrpSpPr>
        <p:grpSpPr>
          <a:xfrm>
            <a:off x="5278687" y="5989424"/>
            <a:ext cx="516677" cy="170846"/>
            <a:chOff x="2156039" y="6355682"/>
            <a:chExt cx="516677" cy="170846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791259" y="5866637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59313" y="2320622"/>
            <a:ext cx="2186265" cy="63212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11 961</a:t>
            </a:r>
            <a:endParaRPr lang="ru-RU" sz="4800" b="1" dirty="0">
              <a:solidFill>
                <a:srgbClr val="E1002B"/>
              </a:solidFill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:a16="http://schemas.microsoft.com/office/drawing/2014/main" xmlns="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320962" y="3420382"/>
            <a:ext cx="1850737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</a:rPr>
              <a:t>38</a:t>
            </a:r>
            <a:r>
              <a:rPr lang="ru-RU" sz="3200" b="1" dirty="0" smtClean="0">
                <a:solidFill>
                  <a:srgbClr val="E1002B"/>
                </a:solidFill>
              </a:rPr>
              <a:t>,5‰</a:t>
            </a:r>
            <a:endParaRPr lang="ru-RU" sz="3200" dirty="0">
              <a:solidFill>
                <a:srgbClr val="E1002B"/>
              </a:solidFill>
            </a:endParaRPr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xmlns="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305037" y="4698701"/>
            <a:ext cx="1866662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4800" dirty="0" smtClean="0">
                <a:solidFill>
                  <a:srgbClr val="E1002B"/>
                </a:solidFill>
              </a:rPr>
              <a:t>-11</a:t>
            </a:r>
            <a:r>
              <a:rPr lang="ru-RU" sz="3200" dirty="0" smtClean="0">
                <a:solidFill>
                  <a:srgbClr val="E1002B"/>
                </a:solidFill>
              </a:rPr>
              <a:t>,7%</a:t>
            </a:r>
            <a:endParaRPr lang="ru-RU" sz="3200" dirty="0">
              <a:solidFill>
                <a:srgbClr val="E1002B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29536" y="2292490"/>
            <a:ext cx="1157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  <a:endParaRPr lang="ru-RU" sz="1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3626" y="1554764"/>
            <a:ext cx="2623246" cy="54393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srgbClr val="283583"/>
                </a:solidFill>
              </a:rPr>
              <a:t>Показатели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283583"/>
                </a:solidFill>
              </a:rPr>
              <a:t>миграционного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283583"/>
                </a:solidFill>
              </a:rPr>
              <a:t>движения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283583"/>
                </a:solidFill>
              </a:rPr>
              <a:t>населения</a:t>
            </a:r>
          </a:p>
          <a:p>
            <a:pPr>
              <a:spcBef>
                <a:spcPts val="0"/>
              </a:spcBef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за январь </a:t>
            </a:r>
            <a:r>
              <a:rPr lang="ru-RU" sz="1000" b="1" dirty="0">
                <a:solidFill>
                  <a:srgbClr val="7F7F7F"/>
                </a:solidFill>
              </a:rPr>
              <a:t>–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 декабрь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2021 года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32F62D44-664F-4738-B386-9682E686C1CE}"/>
              </a:ext>
            </a:extLst>
          </p:cNvPr>
          <p:cNvCxnSpPr>
            <a:cxnSpLocks/>
          </p:cNvCxnSpPr>
          <p:nvPr/>
        </p:nvCxnSpPr>
        <p:spPr>
          <a:xfrm>
            <a:off x="288577" y="2189225"/>
            <a:ext cx="262009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BFD597B-731C-468B-B6F5-76DFC355030E}"/>
              </a:ext>
            </a:extLst>
          </p:cNvPr>
          <p:cNvSpPr txBox="1"/>
          <p:nvPr/>
        </p:nvSpPr>
        <p:spPr>
          <a:xfrm>
            <a:off x="288577" y="2926192"/>
            <a:ext cx="26888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Выбыло</a:t>
            </a:r>
            <a:endParaRPr lang="ru-RU" sz="1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464C1B83-5277-41D7-8F27-B22C0BB85BFE}"/>
              </a:ext>
            </a:extLst>
          </p:cNvPr>
          <p:cNvCxnSpPr>
            <a:cxnSpLocks/>
          </p:cNvCxnSpPr>
          <p:nvPr/>
        </p:nvCxnSpPr>
        <p:spPr>
          <a:xfrm>
            <a:off x="261778" y="3186624"/>
            <a:ext cx="289159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Текст 3">
            <a:extLst>
              <a:ext uri="{FF2B5EF4-FFF2-40B4-BE49-F238E27FC236}">
                <a16:creationId xmlns=""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1851129" y="3804455"/>
            <a:ext cx="1623768" cy="32096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1000" dirty="0">
                <a:solidFill>
                  <a:srgbClr val="E0002B"/>
                </a:solidFill>
              </a:rPr>
              <a:t>в расчете на </a:t>
            </a:r>
            <a:r>
              <a:rPr lang="ru-RU" sz="1000" dirty="0" smtClean="0">
                <a:solidFill>
                  <a:srgbClr val="E0002B"/>
                </a:solidFill>
              </a:rPr>
              <a:t>1000 </a:t>
            </a:r>
            <a:r>
              <a:rPr lang="ru-RU" sz="1000" dirty="0">
                <a:solidFill>
                  <a:srgbClr val="E0002B"/>
                </a:solidFill>
              </a:rPr>
              <a:t>человек населения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464C1B83-5277-41D7-8F27-B22C0BB85BFE}"/>
              </a:ext>
            </a:extLst>
          </p:cNvPr>
          <p:cNvCxnSpPr>
            <a:cxnSpLocks/>
          </p:cNvCxnSpPr>
          <p:nvPr/>
        </p:nvCxnSpPr>
        <p:spPr>
          <a:xfrm>
            <a:off x="288577" y="4443924"/>
            <a:ext cx="289159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BFD597B-731C-468B-B6F5-76DFC355030E}"/>
              </a:ext>
            </a:extLst>
          </p:cNvPr>
          <p:cNvSpPr txBox="1"/>
          <p:nvPr/>
        </p:nvSpPr>
        <p:spPr>
          <a:xfrm>
            <a:off x="288577" y="4195972"/>
            <a:ext cx="26888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выбытия</a:t>
            </a:r>
            <a:endParaRPr lang="ru-RU" sz="1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Текст 3">
            <a:extLst>
              <a:ext uri="{FF2B5EF4-FFF2-40B4-BE49-F238E27FC236}">
                <a16:creationId xmlns="" xmlns:a16="http://schemas.microsoft.com/office/drawing/2014/main" id="{37138CD5-BD33-4028-B75B-D827A718AFD1}"/>
              </a:ext>
            </a:extLst>
          </p:cNvPr>
          <p:cNvSpPr txBox="1">
            <a:spLocks/>
          </p:cNvSpPr>
          <p:nvPr/>
        </p:nvSpPr>
        <p:spPr>
          <a:xfrm>
            <a:off x="280359" y="5466481"/>
            <a:ext cx="3085221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spc="-30" dirty="0">
                <a:solidFill>
                  <a:srgbClr val="7F7F7F"/>
                </a:solidFill>
              </a:rPr>
              <a:t>Изменение к январю – </a:t>
            </a:r>
            <a:r>
              <a:rPr lang="ru-RU" sz="1000" b="1" spc="-30" dirty="0" smtClean="0">
                <a:solidFill>
                  <a:srgbClr val="7F7F7F"/>
                </a:solidFill>
              </a:rPr>
              <a:t>декабрю 2020 </a:t>
            </a:r>
            <a:r>
              <a:rPr lang="ru-RU" sz="1000" b="1" spc="-30" dirty="0">
                <a:solidFill>
                  <a:srgbClr val="7F7F7F"/>
                </a:solidFill>
              </a:rPr>
              <a:t>года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464C1B83-5277-41D7-8F27-B22C0BB85BFE}"/>
              </a:ext>
            </a:extLst>
          </p:cNvPr>
          <p:cNvCxnSpPr>
            <a:cxnSpLocks/>
          </p:cNvCxnSpPr>
          <p:nvPr/>
        </p:nvCxnSpPr>
        <p:spPr>
          <a:xfrm>
            <a:off x="305037" y="5891619"/>
            <a:ext cx="289159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/>
          <p:nvPr/>
        </p:nvPicPr>
        <p:blipFill rotWithShape="1">
          <a:blip r:embed="rId4"/>
          <a:srcRect l="53339" t="13725" r="42276" b="75699"/>
          <a:stretch/>
        </p:blipFill>
        <p:spPr bwMode="auto">
          <a:xfrm>
            <a:off x="280359" y="707039"/>
            <a:ext cx="1171575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57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0" y="1400375"/>
            <a:ext cx="4927600" cy="39878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600" b="1" spc="-60" dirty="0"/>
              <a:t>Оперативные итоги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600" b="1" spc="-60" dirty="0"/>
              <a:t>естественного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600" b="1" spc="-60" dirty="0"/>
              <a:t>движения </a:t>
            </a:r>
            <a:r>
              <a:rPr lang="ru-RU" sz="3600" b="1" spc="-60" dirty="0" smtClean="0"/>
              <a:t>и миграции населения</a:t>
            </a:r>
            <a:endParaRPr lang="ru-RU" sz="3600" b="1" spc="-60" dirty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sz="3600" b="1" spc="-60" dirty="0"/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200" b="1" spc="-60" dirty="0"/>
              <a:t>Камчатского края</a:t>
            </a:r>
          </a:p>
          <a:p>
            <a:r>
              <a:rPr lang="ru-RU" dirty="0"/>
              <a:t> </a:t>
            </a:r>
            <a:r>
              <a:rPr lang="ru-RU" sz="1800" b="1" dirty="0"/>
              <a:t>за январь – </a:t>
            </a:r>
            <a:r>
              <a:rPr lang="ru-RU" sz="1800" b="1" dirty="0" smtClean="0"/>
              <a:t> декабрь 2021 </a:t>
            </a:r>
            <a:r>
              <a:rPr lang="ru-RU" sz="1800" b="1" dirty="0"/>
              <a:t>года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78143" y="421696"/>
            <a:ext cx="5770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ЕСТЕСТВЕННОГО ПРИРОСТА НАСЕЛЕНИЯ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86350" y="1129582"/>
            <a:ext cx="4588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 РОЖДАЕМОСТИ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78143" y="1854603"/>
            <a:ext cx="46867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86349" y="2453284"/>
            <a:ext cx="4588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 МЛАДЕНЧЕСКОЙ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78143" y="3222725"/>
            <a:ext cx="4588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 БРАЧНОСТИ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78143" y="3915755"/>
            <a:ext cx="4548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 РАЗВОДИМОСТИ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59AB666-B449-4579-8CFC-26CF9EED0666}"/>
              </a:ext>
            </a:extLst>
          </p:cNvPr>
          <p:cNvSpPr txBox="1"/>
          <p:nvPr/>
        </p:nvSpPr>
        <p:spPr>
          <a:xfrm>
            <a:off x="5599760" y="237030"/>
            <a:ext cx="814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E85BBAA-A018-4FC7-A835-BC32C58290CE}"/>
              </a:ext>
            </a:extLst>
          </p:cNvPr>
          <p:cNvSpPr txBox="1"/>
          <p:nvPr/>
        </p:nvSpPr>
        <p:spPr>
          <a:xfrm>
            <a:off x="5599760" y="944916"/>
            <a:ext cx="814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D8697CD-E883-441C-BD56-3ECE4176DEB1}"/>
              </a:ext>
            </a:extLst>
          </p:cNvPr>
          <p:cNvSpPr txBox="1"/>
          <p:nvPr/>
        </p:nvSpPr>
        <p:spPr>
          <a:xfrm>
            <a:off x="5621504" y="1652802"/>
            <a:ext cx="765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DD178BB-46B8-4A62-995B-C3526662AD20}"/>
              </a:ext>
            </a:extLst>
          </p:cNvPr>
          <p:cNvSpPr txBox="1"/>
          <p:nvPr/>
        </p:nvSpPr>
        <p:spPr>
          <a:xfrm>
            <a:off x="5621504" y="2391728"/>
            <a:ext cx="765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3B645EA-7A75-4A13-9B8A-D84E64634E1E}"/>
              </a:ext>
            </a:extLst>
          </p:cNvPr>
          <p:cNvSpPr txBox="1"/>
          <p:nvPr/>
        </p:nvSpPr>
        <p:spPr>
          <a:xfrm>
            <a:off x="5589067" y="3038059"/>
            <a:ext cx="765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CF64E1C-296A-4378-A795-46FAAC55AFF1}"/>
              </a:ext>
            </a:extLst>
          </p:cNvPr>
          <p:cNvSpPr txBox="1"/>
          <p:nvPr/>
        </p:nvSpPr>
        <p:spPr>
          <a:xfrm>
            <a:off x="5589067" y="3731089"/>
            <a:ext cx="787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20377" y="6262777"/>
            <a:ext cx="1966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3434" y="6262777"/>
            <a:ext cx="4554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Ежемесячные данные оперативной статистики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CF64E1C-296A-4378-A795-46FAAC55AFF1}"/>
              </a:ext>
            </a:extLst>
          </p:cNvPr>
          <p:cNvSpPr txBox="1"/>
          <p:nvPr/>
        </p:nvSpPr>
        <p:spPr>
          <a:xfrm>
            <a:off x="5613642" y="4361716"/>
            <a:ext cx="787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78143" y="4546382"/>
            <a:ext cx="4548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ОБЩИЕ ИТОГИ МИГРАЦИИ НАСЕЛЕНИЯ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CF64E1C-296A-4378-A795-46FAAC55AFF1}"/>
              </a:ext>
            </a:extLst>
          </p:cNvPr>
          <p:cNvSpPr txBox="1"/>
          <p:nvPr/>
        </p:nvSpPr>
        <p:spPr>
          <a:xfrm>
            <a:off x="5613641" y="4966498"/>
            <a:ext cx="787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CF64E1C-296A-4378-A795-46FAAC55AFF1}"/>
              </a:ext>
            </a:extLst>
          </p:cNvPr>
          <p:cNvSpPr txBox="1"/>
          <p:nvPr/>
        </p:nvSpPr>
        <p:spPr>
          <a:xfrm>
            <a:off x="5643384" y="5552960"/>
            <a:ext cx="787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78143" y="5151164"/>
            <a:ext cx="4548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ЧИСЛО ПРИБЫВШИХ МИГРАНТОВ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78143" y="5737626"/>
            <a:ext cx="4548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ЧИСЛО ВЫБЫВШИХ МИГРАНТОВ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97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xmlns="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91468"/>
              </p:ext>
            </p:extLst>
          </p:nvPr>
        </p:nvGraphicFramePr>
        <p:xfrm>
          <a:off x="3324157" y="1135075"/>
          <a:ext cx="8630244" cy="484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440368" y="600126"/>
            <a:ext cx="7959569" cy="556188"/>
          </a:xfrm>
        </p:spPr>
        <p:txBody>
          <a:bodyPr/>
          <a:lstStyle/>
          <a:p>
            <a:r>
              <a:rPr lang="ru-RU" sz="2600" b="1" dirty="0" smtClean="0">
                <a:solidFill>
                  <a:srgbClr val="283583"/>
                </a:solidFill>
              </a:rPr>
              <a:t>ЕСТЕСТВЕННОЕ</a:t>
            </a:r>
            <a:r>
              <a:rPr lang="en-US" b="1" dirty="0" smtClean="0">
                <a:solidFill>
                  <a:srgbClr val="283583"/>
                </a:solidFill>
              </a:rPr>
              <a:t> </a:t>
            </a:r>
            <a:r>
              <a:rPr lang="ru-RU" b="1" dirty="0" smtClean="0">
                <a:solidFill>
                  <a:srgbClr val="283583"/>
                </a:solidFill>
              </a:rPr>
              <a:t> </a:t>
            </a:r>
            <a:r>
              <a:rPr lang="ru-RU" b="1" dirty="0">
                <a:solidFill>
                  <a:srgbClr val="283583"/>
                </a:solidFill>
              </a:rPr>
              <a:t>ДВИЖЕНИЕ </a:t>
            </a:r>
            <a:r>
              <a:rPr lang="en-US" b="1" dirty="0" smtClean="0">
                <a:solidFill>
                  <a:srgbClr val="283583"/>
                </a:solidFill>
              </a:rPr>
              <a:t> </a:t>
            </a:r>
            <a:r>
              <a:rPr lang="ru-RU" b="1" dirty="0" smtClean="0">
                <a:solidFill>
                  <a:srgbClr val="283583"/>
                </a:solidFill>
              </a:rPr>
              <a:t>НАСЕЛЕНИЯ</a:t>
            </a:r>
          </a:p>
          <a:p>
            <a:pPr>
              <a:lnSpc>
                <a:spcPct val="50000"/>
              </a:lnSpc>
            </a:pPr>
            <a:r>
              <a:rPr lang="ru-RU" sz="1600" dirty="0" smtClean="0">
                <a:solidFill>
                  <a:srgbClr val="283583"/>
                </a:solidFill>
              </a:rPr>
              <a:t>ЧЕЛОВЕК</a:t>
            </a:r>
            <a:endParaRPr lang="ru-RU" sz="1600" dirty="0">
              <a:solidFill>
                <a:srgbClr val="283583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4723254" y="5499569"/>
            <a:ext cx="1331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3EC91913-085C-4197-B2A6-AC49706A6B08}"/>
              </a:ext>
            </a:extLst>
          </p:cNvPr>
          <p:cNvSpPr/>
          <p:nvPr/>
        </p:nvSpPr>
        <p:spPr>
          <a:xfrm>
            <a:off x="9092984" y="5567921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xmlns="" id="{36A09732-C85B-45D9-9F5E-4EC8C924A94B}"/>
              </a:ext>
            </a:extLst>
          </p:cNvPr>
          <p:cNvSpPr/>
          <p:nvPr/>
        </p:nvSpPr>
        <p:spPr>
          <a:xfrm rot="16200000">
            <a:off x="5311200" y="3340568"/>
            <a:ext cx="140857" cy="4133850"/>
          </a:xfrm>
          <a:prstGeom prst="leftBrace">
            <a:avLst>
              <a:gd name="adj1" fmla="val 72327"/>
              <a:gd name="adj2" fmla="val 50650"/>
            </a:avLst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318920" y="2591207"/>
            <a:ext cx="2805280" cy="81874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0002B"/>
                </a:solidFill>
                <a:latin typeface="+mj-lt"/>
                <a:cs typeface="Times New Roman" pitchFamily="18" charset="0"/>
              </a:rPr>
              <a:t>-</a:t>
            </a:r>
            <a:r>
              <a:rPr lang="ru-RU" sz="4800" b="1" dirty="0" smtClean="0">
                <a:solidFill>
                  <a:srgbClr val="E0002B"/>
                </a:solidFill>
                <a:latin typeface="+mj-lt"/>
              </a:rPr>
              <a:t>1 409</a:t>
            </a:r>
          </a:p>
          <a:p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Естественная убыль  населения</a:t>
            </a:r>
          </a:p>
        </p:txBody>
      </p:sp>
      <p:sp>
        <p:nvSpPr>
          <p:cNvPr id="51" name="Текст 3">
            <a:extLst>
              <a:ext uri="{FF2B5EF4-FFF2-40B4-BE49-F238E27FC236}">
                <a16:creationId xmlns:a16="http://schemas.microsoft.com/office/drawing/2014/main" xmlns="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1611093" y="4706391"/>
            <a:ext cx="1615152" cy="37580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1000" dirty="0" smtClean="0">
                <a:solidFill>
                  <a:srgbClr val="E0002B"/>
                </a:solidFill>
              </a:rPr>
              <a:t>в расчёте на 1000 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1000" dirty="0" smtClean="0">
                <a:solidFill>
                  <a:srgbClr val="E0002B"/>
                </a:solidFill>
              </a:rPr>
              <a:t>человек населения </a:t>
            </a:r>
            <a:endParaRPr lang="ru-RU" sz="1000" dirty="0">
              <a:solidFill>
                <a:srgbClr val="E0002B"/>
              </a:solidFill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:a16="http://schemas.microsoft.com/office/drawing/2014/main" xmlns="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219517" y="4377975"/>
            <a:ext cx="1502043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0002B"/>
                </a:solidFill>
              </a:rPr>
              <a:t>-4</a:t>
            </a:r>
            <a:r>
              <a:rPr lang="ru-RU" sz="3200" b="1" dirty="0" smtClean="0">
                <a:solidFill>
                  <a:srgbClr val="E0002B"/>
                </a:solidFill>
              </a:rPr>
              <a:t>,5‰</a:t>
            </a:r>
            <a:endParaRPr lang="ru-RU" sz="4000" b="1" dirty="0">
              <a:solidFill>
                <a:srgbClr val="E0002B"/>
              </a:solidFill>
            </a:endParaRPr>
          </a:p>
          <a:p>
            <a:pPr algn="ctr"/>
            <a:endParaRPr lang="ru-RU" sz="3600" b="1" dirty="0">
              <a:solidFill>
                <a:srgbClr val="E0002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8524" y="2439329"/>
            <a:ext cx="149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6746" y="1968490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7127" y="5989718"/>
            <a:ext cx="209006" cy="209006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66829" y="5968028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родившихся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50210" y="5989718"/>
            <a:ext cx="209006" cy="209006"/>
          </a:xfrm>
          <a:prstGeom prst="rect">
            <a:avLst/>
          </a:prstGeom>
          <a:solidFill>
            <a:srgbClr val="3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710739" y="5968028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умерших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7945138" y="5999497"/>
            <a:ext cx="516677" cy="170846"/>
            <a:chOff x="2156039" y="6355682"/>
            <a:chExt cx="516677" cy="17084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Прямоугольник 57"/>
          <p:cNvSpPr/>
          <p:nvPr/>
        </p:nvSpPr>
        <p:spPr>
          <a:xfrm>
            <a:off x="8447356" y="5968028"/>
            <a:ext cx="1656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Естественный прирост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3380" y="160020"/>
            <a:ext cx="1286820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822970" y="177800"/>
            <a:ext cx="10020406" cy="529239"/>
            <a:chOff x="1439586" y="5107200"/>
            <a:chExt cx="10403790" cy="529239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4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1" name="Группа 4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4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54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781474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srgbClr val="283583"/>
                </a:solidFill>
              </a:rPr>
              <a:t>Показатели естественного движения </a:t>
            </a:r>
            <a:r>
              <a:rPr lang="ru-RU" sz="1400" b="1" dirty="0" smtClean="0">
                <a:solidFill>
                  <a:srgbClr val="283583"/>
                </a:solidFill>
              </a:rPr>
              <a:t>населения</a:t>
            </a:r>
          </a:p>
          <a:p>
            <a:pPr>
              <a:spcBef>
                <a:spcPts val="0"/>
              </a:spcBef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за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январь </a:t>
            </a:r>
            <a:r>
              <a:rPr lang="ru-RU" sz="1000" b="1" dirty="0">
                <a:solidFill>
                  <a:srgbClr val="7F7F7F"/>
                </a:solidFill>
              </a:rPr>
              <a:t>–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 декабрь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2021 года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7E64A2A-49DC-44FC-8D53-ABEC86302D4A}"/>
              </a:ext>
            </a:extLst>
          </p:cNvPr>
          <p:cNvSpPr txBox="1"/>
          <p:nvPr/>
        </p:nvSpPr>
        <p:spPr>
          <a:xfrm>
            <a:off x="349380" y="5213594"/>
            <a:ext cx="2543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естественного прироста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397EB1E9-48D9-4266-8817-3DEA3269ED45}"/>
              </a:ext>
            </a:extLst>
          </p:cNvPr>
          <p:cNvCxnSpPr/>
          <p:nvPr/>
        </p:nvCxnSpPr>
        <p:spPr>
          <a:xfrm>
            <a:off x="411291" y="3571875"/>
            <a:ext cx="257652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397EB1E9-48D9-4266-8817-3DEA3269ED45}"/>
              </a:ext>
            </a:extLst>
          </p:cNvPr>
          <p:cNvCxnSpPr/>
          <p:nvPr/>
        </p:nvCxnSpPr>
        <p:spPr>
          <a:xfrm>
            <a:off x="373216" y="5601392"/>
            <a:ext cx="257652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32F62D44-664F-4738-B386-9682E686C1CE}"/>
              </a:ext>
            </a:extLst>
          </p:cNvPr>
          <p:cNvCxnSpPr>
            <a:cxnSpLocks/>
          </p:cNvCxnSpPr>
          <p:nvPr/>
        </p:nvCxnSpPr>
        <p:spPr>
          <a:xfrm>
            <a:off x="288577" y="2362329"/>
            <a:ext cx="262009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>
            <a:extLst>
              <a:ext uri="{FF2B5EF4-FFF2-40B4-BE49-F238E27FC236}">
                <a16:creationId xmlns="" xmlns:a16="http://schemas.microsoft.com/office/drawing/2014/main" id="{EC26FAA5-F9EE-46B4-9482-FB4355730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28092" r="19851" b="30380"/>
          <a:stretch/>
        </p:blipFill>
        <p:spPr bwMode="auto">
          <a:xfrm>
            <a:off x="288577" y="715103"/>
            <a:ext cx="1117118" cy="8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39543" y="613905"/>
            <a:ext cx="10702769" cy="553559"/>
          </a:xfrm>
        </p:spPr>
        <p:txBody>
          <a:bodyPr/>
          <a:lstStyle/>
          <a:p>
            <a:r>
              <a:rPr lang="ru-RU" sz="1600" b="1" dirty="0"/>
              <a:t>ЧИСЛО ЗАРЕГИСТРИРОВАННЫХ </a:t>
            </a:r>
            <a:r>
              <a:rPr lang="ru-RU" sz="1600" b="1" dirty="0" smtClean="0"/>
              <a:t>РОДИВШИХСЯ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 ЧЕЛОВЕК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485013"/>
              </p:ext>
            </p:extLst>
          </p:nvPr>
        </p:nvGraphicFramePr>
        <p:xfrm>
          <a:off x="3267654" y="1512837"/>
          <a:ext cx="8609958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11029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8053307" y="5824152"/>
            <a:ext cx="516677" cy="170846"/>
            <a:chOff x="2156039" y="6355682"/>
            <a:chExt cx="516677" cy="17084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8597729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107426" y="5801980"/>
            <a:ext cx="516677" cy="170846"/>
            <a:chOff x="2156039" y="6355682"/>
            <a:chExt cx="516677" cy="170846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570999" y="5663696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0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373344" y="2348436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3 080</a:t>
            </a:r>
            <a:endParaRPr lang="ru-RU" sz="4800" b="1" dirty="0">
              <a:solidFill>
                <a:srgbClr val="E1002B"/>
              </a:solidFill>
            </a:endParaRPr>
          </a:p>
        </p:txBody>
      </p:sp>
      <p:sp>
        <p:nvSpPr>
          <p:cNvPr id="69" name="Текст 3">
            <a:extLst>
              <a:ext uri="{FF2B5EF4-FFF2-40B4-BE49-F238E27FC236}">
                <a16:creationId xmlns:a16="http://schemas.microsoft.com/office/drawing/2014/main" xmlns="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373344" y="3664859"/>
            <a:ext cx="1413770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9</a:t>
            </a:r>
            <a:r>
              <a:rPr lang="ru-RU" sz="3200" b="1" dirty="0" smtClean="0">
                <a:solidFill>
                  <a:srgbClr val="E1002B"/>
                </a:solidFill>
              </a:rPr>
              <a:t>,9</a:t>
            </a:r>
            <a:r>
              <a:rPr lang="ru-RU" sz="3200" b="1" dirty="0">
                <a:solidFill>
                  <a:srgbClr val="E1002B"/>
                </a:solidFill>
              </a:rPr>
              <a:t>‰</a:t>
            </a:r>
          </a:p>
          <a:p>
            <a:pPr algn="ctr"/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71" name="Текст 3">
            <a:extLst>
              <a:ext uri="{FF2B5EF4-FFF2-40B4-BE49-F238E27FC236}">
                <a16:creationId xmlns:a16="http://schemas.microsoft.com/office/drawing/2014/main" xmlns="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173037" y="4786648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400" dirty="0" smtClean="0">
                <a:solidFill>
                  <a:srgbClr val="E1002B"/>
                </a:solidFill>
              </a:rPr>
              <a:t>-5</a:t>
            </a:r>
            <a:r>
              <a:rPr lang="ru-RU" sz="3200" dirty="0" smtClean="0">
                <a:solidFill>
                  <a:srgbClr val="E1002B"/>
                </a:solidFill>
              </a:rPr>
              <a:t>,2%</a:t>
            </a:r>
            <a:endParaRPr lang="ru-RU" sz="3200" dirty="0">
              <a:solidFill>
                <a:srgbClr val="E1002B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622663" y="2308332"/>
            <a:ext cx="13543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3380" y="171450"/>
            <a:ext cx="1389690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790516" y="177800"/>
            <a:ext cx="10052859" cy="529239"/>
            <a:chOff x="1439586" y="5107200"/>
            <a:chExt cx="10403790" cy="529239"/>
          </a:xfrm>
        </p:grpSpPr>
        <p:sp>
          <p:nvSpPr>
            <p:cNvPr id="3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5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8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0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25808" y="1613615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283583"/>
                </a:solidFill>
              </a:rPr>
              <a:t>Рождаемость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b="1" dirty="0">
                <a:solidFill>
                  <a:srgbClr val="7F7F7F"/>
                </a:solidFill>
              </a:rPr>
              <a:t>за январь – </a:t>
            </a:r>
            <a:r>
              <a:rPr lang="ru-RU" sz="1000" b="1" dirty="0" smtClean="0">
                <a:solidFill>
                  <a:srgbClr val="7F7F7F"/>
                </a:solidFill>
              </a:rPr>
              <a:t>декабрь 2021 </a:t>
            </a:r>
            <a:r>
              <a:rPr lang="ru-RU" sz="1000" b="1" dirty="0">
                <a:solidFill>
                  <a:srgbClr val="7F7F7F"/>
                </a:solidFill>
              </a:rPr>
              <a:t>года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8863063-0A3A-4101-B257-E95AD5655721}"/>
              </a:ext>
            </a:extLst>
          </p:cNvPr>
          <p:cNvSpPr txBox="1"/>
          <p:nvPr/>
        </p:nvSpPr>
        <p:spPr>
          <a:xfrm>
            <a:off x="313380" y="2931116"/>
            <a:ext cx="24414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зарегистрированных родившихся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89DEA9F7-8FE8-43E7-8796-C8DD5B117B72}"/>
              </a:ext>
            </a:extLst>
          </p:cNvPr>
          <p:cNvCxnSpPr>
            <a:cxnSpLocks/>
          </p:cNvCxnSpPr>
          <p:nvPr/>
        </p:nvCxnSpPr>
        <p:spPr>
          <a:xfrm>
            <a:off x="325808" y="2110935"/>
            <a:ext cx="292261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4FD86AB0-6BE6-4CF6-B024-C3AEE34C6321}"/>
              </a:ext>
            </a:extLst>
          </p:cNvPr>
          <p:cNvCxnSpPr>
            <a:cxnSpLocks/>
          </p:cNvCxnSpPr>
          <p:nvPr/>
        </p:nvCxnSpPr>
        <p:spPr>
          <a:xfrm>
            <a:off x="373344" y="3348383"/>
            <a:ext cx="289431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Текст 3">
            <a:extLst>
              <a:ext uri="{FF2B5EF4-FFF2-40B4-BE49-F238E27FC236}">
                <a16:creationId xmlns:a16="http://schemas.microsoft.com/office/drawing/2014/main" xmlns="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1642107" y="3977448"/>
            <a:ext cx="1492979" cy="37580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000" dirty="0" smtClean="0">
                <a:solidFill>
                  <a:srgbClr val="E0002B"/>
                </a:solidFill>
                <a:latin typeface="+mn-lt"/>
                <a:cs typeface="Times New Roman" pitchFamily="18" charset="0"/>
              </a:rPr>
              <a:t>в расчёте на 1000 </a:t>
            </a:r>
          </a:p>
          <a:p>
            <a:pPr>
              <a:spcBef>
                <a:spcPts val="0"/>
              </a:spcBef>
            </a:pPr>
            <a:r>
              <a:rPr lang="ru-RU" sz="1000" dirty="0" smtClean="0">
                <a:solidFill>
                  <a:srgbClr val="E0002B"/>
                </a:solidFill>
                <a:latin typeface="+mn-lt"/>
                <a:cs typeface="Times New Roman" pitchFamily="18" charset="0"/>
              </a:rPr>
              <a:t>человек населения </a:t>
            </a:r>
            <a:endParaRPr lang="ru-RU" sz="1000" dirty="0">
              <a:solidFill>
                <a:srgbClr val="E0002B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4FD86AB0-6BE6-4CF6-B024-C3AEE34C6321}"/>
              </a:ext>
            </a:extLst>
          </p:cNvPr>
          <p:cNvCxnSpPr>
            <a:cxnSpLocks/>
          </p:cNvCxnSpPr>
          <p:nvPr/>
        </p:nvCxnSpPr>
        <p:spPr>
          <a:xfrm>
            <a:off x="375815" y="4440449"/>
            <a:ext cx="289431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77919" y="5584373"/>
            <a:ext cx="27113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spc="-3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к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январю</a:t>
            </a:r>
            <a:r>
              <a:rPr lang="ru-RU" sz="1000" b="1" spc="-3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spc="-3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декабрю 2020 </a:t>
            </a:r>
            <a:r>
              <a:rPr lang="ru-RU" sz="1000" b="1" spc="-3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4FD86AB0-6BE6-4CF6-B024-C3AEE34C6321}"/>
              </a:ext>
            </a:extLst>
          </p:cNvPr>
          <p:cNvCxnSpPr>
            <a:cxnSpLocks/>
          </p:cNvCxnSpPr>
          <p:nvPr/>
        </p:nvCxnSpPr>
        <p:spPr>
          <a:xfrm>
            <a:off x="375815" y="5887403"/>
            <a:ext cx="289431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FDC25A67-4384-4809-9494-63B4F408A1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015" y="491491"/>
            <a:ext cx="1075324" cy="10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338" y="529643"/>
            <a:ext cx="10186727" cy="501499"/>
          </a:xfrm>
        </p:spPr>
        <p:txBody>
          <a:bodyPr/>
          <a:lstStyle/>
          <a:p>
            <a:r>
              <a:rPr lang="ru-RU" sz="2600" b="1" dirty="0"/>
              <a:t>ЧИСЛО ЗАРЕГИСТРИРОВАННЫХ </a:t>
            </a:r>
            <a:r>
              <a:rPr lang="ru-RU" sz="2600" b="1" dirty="0" smtClean="0"/>
              <a:t>УМЕРШИХ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 ЧЕЛОВЕК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150521"/>
              </p:ext>
            </p:extLst>
          </p:nvPr>
        </p:nvGraphicFramePr>
        <p:xfrm>
          <a:off x="3267653" y="1219200"/>
          <a:ext cx="8924346" cy="434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1" name="Группа 60"/>
          <p:cNvGrpSpPr/>
          <p:nvPr/>
        </p:nvGrpSpPr>
        <p:grpSpPr>
          <a:xfrm>
            <a:off x="8314620" y="5759378"/>
            <a:ext cx="516677" cy="170846"/>
            <a:chOff x="2156039" y="6355682"/>
            <a:chExt cx="516677" cy="170846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8831297" y="5644746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5044850" y="5759378"/>
            <a:ext cx="516677" cy="170846"/>
            <a:chOff x="2156039" y="6355682"/>
            <a:chExt cx="516677" cy="170846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561527" y="5658297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325806" y="2481661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4 489</a:t>
            </a:r>
            <a:endParaRPr lang="ru-RU" sz="4800" b="1" dirty="0">
              <a:solidFill>
                <a:srgbClr val="E1002B"/>
              </a:solidFill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:a16="http://schemas.microsoft.com/office/drawing/2014/main" xmlns="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352899" y="3641237"/>
            <a:ext cx="1671626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14</a:t>
            </a:r>
            <a:r>
              <a:rPr lang="ru-RU" sz="3200" b="1" dirty="0" smtClean="0">
                <a:solidFill>
                  <a:srgbClr val="E1002B"/>
                </a:solidFill>
              </a:rPr>
              <a:t>,4‰</a:t>
            </a:r>
            <a:endParaRPr lang="ru-RU" sz="3200" b="1" dirty="0">
              <a:solidFill>
                <a:srgbClr val="E1002B"/>
              </a:solidFill>
            </a:endParaRPr>
          </a:p>
          <a:p>
            <a:pPr algn="ctr"/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xmlns="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356007" y="4876276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12</a:t>
            </a:r>
            <a:r>
              <a:rPr lang="ru-RU" sz="3200" dirty="0" smtClean="0">
                <a:solidFill>
                  <a:srgbClr val="E1002B"/>
                </a:solidFill>
              </a:rPr>
              <a:t>,8%</a:t>
            </a:r>
            <a:endParaRPr lang="ru-RU" sz="3200" dirty="0">
              <a:solidFill>
                <a:srgbClr val="E1002B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610733" y="2477297"/>
            <a:ext cx="13097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91950" y="1695499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283583"/>
                </a:solidFill>
              </a:rPr>
              <a:t>Смертность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7F7F7F"/>
                </a:solidFill>
                <a:latin typeface="+mn-lt"/>
                <a:cs typeface="Times New Roman" panose="02020603050405020304" pitchFamily="18" charset="0"/>
              </a:rPr>
              <a:t>за январь – </a:t>
            </a:r>
            <a:r>
              <a:rPr lang="ru-RU" sz="1000" b="1" dirty="0" smtClean="0">
                <a:solidFill>
                  <a:srgbClr val="7F7F7F"/>
                </a:solidFill>
                <a:latin typeface="+mn-lt"/>
                <a:cs typeface="Times New Roman" panose="02020603050405020304" pitchFamily="18" charset="0"/>
              </a:rPr>
              <a:t>декабрь 2021 </a:t>
            </a:r>
            <a:r>
              <a:rPr lang="ru-RU" sz="1000" b="1" dirty="0">
                <a:solidFill>
                  <a:srgbClr val="7F7F7F"/>
                </a:solidFill>
                <a:latin typeface="+mn-lt"/>
                <a:cs typeface="Times New Roman" panose="02020603050405020304" pitchFamily="18" charset="0"/>
              </a:rPr>
              <a:t>года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5201499B-748C-4AA6-9F89-8696C61F81CA}"/>
              </a:ext>
            </a:extLst>
          </p:cNvPr>
          <p:cNvCxnSpPr>
            <a:cxnSpLocks/>
          </p:cNvCxnSpPr>
          <p:nvPr/>
        </p:nvCxnSpPr>
        <p:spPr>
          <a:xfrm>
            <a:off x="299838" y="2149619"/>
            <a:ext cx="265002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30086DE-9DE8-4153-9BC7-06C89D63B444}"/>
              </a:ext>
            </a:extLst>
          </p:cNvPr>
          <p:cNvSpPr txBox="1"/>
          <p:nvPr/>
        </p:nvSpPr>
        <p:spPr>
          <a:xfrm>
            <a:off x="323624" y="3017007"/>
            <a:ext cx="25545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зарегистрированных </a:t>
            </a:r>
            <a: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умерших</a:t>
            </a:r>
            <a:endParaRPr lang="ru-RU" sz="1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CCA3E694-9F77-4EB5-93CA-53DDE67FB724}"/>
              </a:ext>
            </a:extLst>
          </p:cNvPr>
          <p:cNvCxnSpPr/>
          <p:nvPr/>
        </p:nvCxnSpPr>
        <p:spPr>
          <a:xfrm>
            <a:off x="356007" y="3404805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>
            <a:extLst>
              <a:ext uri="{FF2B5EF4-FFF2-40B4-BE49-F238E27FC236}">
                <a16:creationId xmlns=""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1897030" y="4031069"/>
            <a:ext cx="1598443" cy="32686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1000" dirty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82FB1AB-B251-4D5B-9C4F-590AA1AA65FB}"/>
              </a:ext>
            </a:extLst>
          </p:cNvPr>
          <p:cNvSpPr txBox="1"/>
          <p:nvPr/>
        </p:nvSpPr>
        <p:spPr>
          <a:xfrm>
            <a:off x="356007" y="4382184"/>
            <a:ext cx="22489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смертности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CCA3E694-9F77-4EB5-93CA-53DDE67FB724}"/>
              </a:ext>
            </a:extLst>
          </p:cNvPr>
          <p:cNvCxnSpPr/>
          <p:nvPr/>
        </p:nvCxnSpPr>
        <p:spPr>
          <a:xfrm>
            <a:off x="323624" y="4626630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27955" y="5580301"/>
            <a:ext cx="28344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к январю </a:t>
            </a:r>
            <a: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декабрю 2020 </a:t>
            </a:r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34828FB7-1F8C-4AC0-B497-0861AF373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440" y="467693"/>
            <a:ext cx="1126898" cy="1126898"/>
          </a:xfrm>
          <a:prstGeom prst="rect">
            <a:avLst/>
          </a:prstGeom>
        </p:spPr>
      </p:pic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4FD86AB0-6BE6-4CF6-B024-C3AEE34C6321}"/>
              </a:ext>
            </a:extLst>
          </p:cNvPr>
          <p:cNvCxnSpPr>
            <a:cxnSpLocks/>
          </p:cNvCxnSpPr>
          <p:nvPr/>
        </p:nvCxnSpPr>
        <p:spPr>
          <a:xfrm>
            <a:off x="375815" y="5887403"/>
            <a:ext cx="289431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602908" y="592552"/>
            <a:ext cx="9525111" cy="686142"/>
          </a:xfrm>
        </p:spPr>
        <p:txBody>
          <a:bodyPr anchor="ctr"/>
          <a:lstStyle/>
          <a:p>
            <a:r>
              <a:rPr lang="ru-RU" sz="2600" b="1" dirty="0"/>
              <a:t>ЧИСЛО ЗАРЕГИСТРИРОВАННЫХ </a:t>
            </a:r>
            <a:r>
              <a:rPr lang="ru-RU" sz="2600" b="1" dirty="0" smtClean="0"/>
              <a:t>БРАКОВ</a:t>
            </a:r>
            <a:endParaRPr lang="ru-RU" sz="2600" b="1" dirty="0"/>
          </a:p>
          <a:p>
            <a:pPr>
              <a:lnSpc>
                <a:spcPct val="30000"/>
              </a:lnSpc>
            </a:pPr>
            <a:r>
              <a:rPr lang="ru-RU" sz="1600" dirty="0" smtClean="0"/>
              <a:t>ЕДИНИЦ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541766"/>
              </p:ext>
            </p:extLst>
          </p:nvPr>
        </p:nvGraphicFramePr>
        <p:xfrm>
          <a:off x="3267653" y="1104942"/>
          <a:ext cx="8763537" cy="446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7" name="Группа 66"/>
          <p:cNvGrpSpPr/>
          <p:nvPr/>
        </p:nvGrpSpPr>
        <p:grpSpPr>
          <a:xfrm>
            <a:off x="7915895" y="5579400"/>
            <a:ext cx="516677" cy="170846"/>
            <a:chOff x="2156039" y="6355682"/>
            <a:chExt cx="516677" cy="170846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8598939" y="5481981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5185285" y="5600126"/>
            <a:ext cx="516677" cy="170846"/>
            <a:chOff x="2156039" y="6355682"/>
            <a:chExt cx="516677" cy="170846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808404" y="5481981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99838" y="2330398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2 564</a:t>
            </a:r>
            <a:endParaRPr lang="ru-RU" sz="4800" b="1" dirty="0">
              <a:solidFill>
                <a:srgbClr val="E1002B"/>
              </a:solidFill>
            </a:endParaRPr>
          </a:p>
        </p:txBody>
      </p:sp>
      <p:sp>
        <p:nvSpPr>
          <p:cNvPr id="51" name="Текст 3">
            <a:extLst>
              <a:ext uri="{FF2B5EF4-FFF2-40B4-BE49-F238E27FC236}">
                <a16:creationId xmlns:a16="http://schemas.microsoft.com/office/drawing/2014/main" xmlns="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338667" y="3505744"/>
            <a:ext cx="1671626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8</a:t>
            </a:r>
            <a:r>
              <a:rPr lang="ru-RU" sz="3200" b="1" dirty="0" smtClean="0">
                <a:solidFill>
                  <a:srgbClr val="E1002B"/>
                </a:solidFill>
              </a:rPr>
              <a:t>,3‰</a:t>
            </a:r>
            <a:endParaRPr lang="ru-RU" sz="3200" b="1" dirty="0">
              <a:solidFill>
                <a:srgbClr val="E1002B"/>
              </a:solidFill>
            </a:endParaRPr>
          </a:p>
          <a:p>
            <a:pPr algn="ctr"/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3" name="Текст 3">
            <a:extLst>
              <a:ext uri="{FF2B5EF4-FFF2-40B4-BE49-F238E27FC236}">
                <a16:creationId xmlns:a16="http://schemas.microsoft.com/office/drawing/2014/main" xmlns="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382970" y="4847852"/>
            <a:ext cx="1730773" cy="560297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17</a:t>
            </a:r>
            <a:r>
              <a:rPr lang="ru-RU" sz="3200" dirty="0" smtClean="0">
                <a:solidFill>
                  <a:srgbClr val="E1002B"/>
                </a:solidFill>
              </a:rPr>
              <a:t>,1%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11290" y="229029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91285" y="1712432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>
                <a:solidFill>
                  <a:srgbClr val="283583"/>
                </a:solidFill>
              </a:rPr>
              <a:t>Брачность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7F7F7F"/>
                </a:solidFill>
                <a:latin typeface="+mn-lt"/>
                <a:cs typeface="Times New Roman" panose="02020603050405020304" pitchFamily="18" charset="0"/>
              </a:rPr>
              <a:t>за январь </a:t>
            </a:r>
            <a:r>
              <a:rPr lang="ru-RU" sz="1000" b="1" dirty="0" smtClean="0">
                <a:solidFill>
                  <a:srgbClr val="7F7F7F"/>
                </a:solidFill>
                <a:latin typeface="+mn-lt"/>
                <a:cs typeface="Times New Roman" panose="02020603050405020304" pitchFamily="18" charset="0"/>
              </a:rPr>
              <a:t>– декабрь  2021 </a:t>
            </a:r>
            <a:r>
              <a:rPr lang="ru-RU" sz="1000" b="1" dirty="0">
                <a:solidFill>
                  <a:srgbClr val="7F7F7F"/>
                </a:solidFill>
                <a:latin typeface="+mn-lt"/>
                <a:cs typeface="Times New Roman" panose="02020603050405020304" pitchFamily="18" charset="0"/>
              </a:rPr>
              <a:t>года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5201499B-748C-4AA6-9F89-8696C61F81CA}"/>
              </a:ext>
            </a:extLst>
          </p:cNvPr>
          <p:cNvCxnSpPr>
            <a:cxnSpLocks/>
          </p:cNvCxnSpPr>
          <p:nvPr/>
        </p:nvCxnSpPr>
        <p:spPr>
          <a:xfrm>
            <a:off x="299838" y="2149619"/>
            <a:ext cx="265002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733431" y="2313374"/>
            <a:ext cx="940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браков</a:t>
            </a:r>
            <a:endParaRPr lang="ru-RU" sz="1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30086DE-9DE8-4153-9BC7-06C89D63B444}"/>
              </a:ext>
            </a:extLst>
          </p:cNvPr>
          <p:cNvSpPr txBox="1"/>
          <p:nvPr/>
        </p:nvSpPr>
        <p:spPr>
          <a:xfrm>
            <a:off x="311617" y="2958536"/>
            <a:ext cx="25545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зарегистрированных </a:t>
            </a:r>
            <a: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браков</a:t>
            </a:r>
            <a:endParaRPr lang="ru-RU" sz="1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CCA3E694-9F77-4EB5-93CA-53DDE67FB724}"/>
              </a:ext>
            </a:extLst>
          </p:cNvPr>
          <p:cNvCxnSpPr/>
          <p:nvPr/>
        </p:nvCxnSpPr>
        <p:spPr>
          <a:xfrm>
            <a:off x="356007" y="3346334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Текст 3">
            <a:extLst>
              <a:ext uri="{FF2B5EF4-FFF2-40B4-BE49-F238E27FC236}">
                <a16:creationId xmlns=""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1731417" y="3876061"/>
            <a:ext cx="1729775" cy="33106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1000" dirty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82FB1AB-B251-4D5B-9C4F-590AA1AA65FB}"/>
              </a:ext>
            </a:extLst>
          </p:cNvPr>
          <p:cNvSpPr txBox="1"/>
          <p:nvPr/>
        </p:nvSpPr>
        <p:spPr>
          <a:xfrm>
            <a:off x="356007" y="4273230"/>
            <a:ext cx="22489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</a:t>
            </a:r>
            <a:r>
              <a:rPr lang="ru-RU" sz="1000" b="1" dirty="0" err="1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брачности</a:t>
            </a:r>
            <a:endParaRPr lang="ru-RU" sz="1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27F60235-DB25-4214-8060-E9B8A81BD9CC}"/>
              </a:ext>
            </a:extLst>
          </p:cNvPr>
          <p:cNvCxnSpPr/>
          <p:nvPr/>
        </p:nvCxnSpPr>
        <p:spPr>
          <a:xfrm>
            <a:off x="382970" y="4522135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27955" y="5579400"/>
            <a:ext cx="28344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к январю </a:t>
            </a:r>
            <a: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декабрю 2020 </a:t>
            </a:r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CE616864-CD83-479B-9112-E12C6301B28F}"/>
              </a:ext>
            </a:extLst>
          </p:cNvPr>
          <p:cNvCxnSpPr/>
          <p:nvPr/>
        </p:nvCxnSpPr>
        <p:spPr>
          <a:xfrm>
            <a:off x="382970" y="5893040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E8530844-110F-4C3B-8109-758BD40DE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467" y="582118"/>
            <a:ext cx="1045648" cy="10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426987" y="617029"/>
            <a:ext cx="10185147" cy="501500"/>
          </a:xfrm>
        </p:spPr>
        <p:txBody>
          <a:bodyPr/>
          <a:lstStyle/>
          <a:p>
            <a:r>
              <a:rPr lang="ru-RU" sz="2600" b="1" dirty="0"/>
              <a:t>ЧИСЛО ЗАРЕГИСТРИРОВАННЫХ </a:t>
            </a:r>
            <a:r>
              <a:rPr lang="ru-RU" sz="2600" b="1" dirty="0" smtClean="0"/>
              <a:t>РАЗВОДОВ</a:t>
            </a:r>
          </a:p>
          <a:p>
            <a:pPr>
              <a:lnSpc>
                <a:spcPct val="30000"/>
              </a:lnSpc>
            </a:pPr>
            <a:r>
              <a:rPr lang="ru-RU" sz="1600" dirty="0" smtClean="0"/>
              <a:t>ЕДИНИЦ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211124"/>
              </p:ext>
            </p:extLst>
          </p:nvPr>
        </p:nvGraphicFramePr>
        <p:xfrm>
          <a:off x="3267654" y="1247775"/>
          <a:ext cx="8609958" cy="431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7908518" y="5748870"/>
            <a:ext cx="516677" cy="170846"/>
            <a:chOff x="2156039" y="6355682"/>
            <a:chExt cx="516677" cy="170846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8484429" y="5618523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5104730" y="5722078"/>
            <a:ext cx="516677" cy="170846"/>
            <a:chOff x="2156039" y="6355682"/>
            <a:chExt cx="516677" cy="170846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673107" y="5578353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318770" y="2351409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1 877</a:t>
            </a:r>
            <a:endParaRPr lang="ru-RU" sz="4800" b="1" dirty="0">
              <a:solidFill>
                <a:srgbClr val="E1002B"/>
              </a:solidFill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:a16="http://schemas.microsoft.com/office/drawing/2014/main" xmlns="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318770" y="3679337"/>
            <a:ext cx="1445799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</a:rPr>
              <a:t>6</a:t>
            </a:r>
            <a:r>
              <a:rPr lang="ru-RU" sz="3200" b="1" dirty="0" smtClean="0">
                <a:solidFill>
                  <a:srgbClr val="E1002B"/>
                </a:solidFill>
              </a:rPr>
              <a:t>,0</a:t>
            </a:r>
            <a:r>
              <a:rPr lang="ru-RU" sz="3200" b="1" dirty="0">
                <a:solidFill>
                  <a:srgbClr val="E1002B"/>
                </a:solidFill>
              </a:rPr>
              <a:t>‰</a:t>
            </a:r>
          </a:p>
          <a:p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xmlns="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221977" y="4841279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4</a:t>
            </a:r>
            <a:r>
              <a:rPr lang="ru-RU" sz="3200" dirty="0" smtClean="0">
                <a:solidFill>
                  <a:srgbClr val="E1002B"/>
                </a:solidFill>
              </a:rPr>
              <a:t>,2%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52612" y="1723784"/>
            <a:ext cx="2463104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srgbClr val="283583"/>
                </a:solidFill>
              </a:rPr>
              <a:t>Разводимость</a:t>
            </a:r>
          </a:p>
          <a:p>
            <a:pPr>
              <a:spcBef>
                <a:spcPts val="0"/>
              </a:spcBef>
            </a:pPr>
            <a:r>
              <a:rPr lang="ru-RU" sz="1000" b="1" dirty="0">
                <a:solidFill>
                  <a:srgbClr val="7F7F7F"/>
                </a:solidFill>
              </a:rPr>
              <a:t>за январь – </a:t>
            </a:r>
            <a:r>
              <a:rPr lang="ru-RU" sz="1000" b="1" dirty="0" smtClean="0">
                <a:solidFill>
                  <a:srgbClr val="7F7F7F"/>
                </a:solidFill>
              </a:rPr>
              <a:t>декабрь 2020 года</a:t>
            </a:r>
            <a:endParaRPr lang="ru-RU" sz="1000" b="1" dirty="0">
              <a:solidFill>
                <a:srgbClr val="7F7F7F"/>
              </a:solidFill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9D84EB8-3AE7-478F-B90D-9C2F74FD2C5C}"/>
              </a:ext>
            </a:extLst>
          </p:cNvPr>
          <p:cNvCxnSpPr>
            <a:cxnSpLocks/>
          </p:cNvCxnSpPr>
          <p:nvPr/>
        </p:nvCxnSpPr>
        <p:spPr>
          <a:xfrm>
            <a:off x="358493" y="2174016"/>
            <a:ext cx="276539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9D431FD-F561-42C0-8F42-D9959749BF2B}"/>
              </a:ext>
            </a:extLst>
          </p:cNvPr>
          <p:cNvSpPr txBox="1"/>
          <p:nvPr/>
        </p:nvSpPr>
        <p:spPr>
          <a:xfrm>
            <a:off x="1934110" y="2260544"/>
            <a:ext cx="10790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разводов</a:t>
            </a:r>
            <a:endParaRPr lang="ru-RU" sz="1000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BFD597B-731C-468B-B6F5-76DFC355030E}"/>
              </a:ext>
            </a:extLst>
          </p:cNvPr>
          <p:cNvSpPr txBox="1"/>
          <p:nvPr/>
        </p:nvSpPr>
        <p:spPr>
          <a:xfrm>
            <a:off x="318770" y="2942891"/>
            <a:ext cx="2688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зарегистрированных </a:t>
            </a:r>
            <a:b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разводов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464C1B83-5277-41D7-8F27-B22C0BB85BFE}"/>
              </a:ext>
            </a:extLst>
          </p:cNvPr>
          <p:cNvCxnSpPr>
            <a:cxnSpLocks/>
          </p:cNvCxnSpPr>
          <p:nvPr/>
        </p:nvCxnSpPr>
        <p:spPr>
          <a:xfrm>
            <a:off x="377171" y="3367599"/>
            <a:ext cx="289159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Текст 3">
            <a:extLst>
              <a:ext uri="{FF2B5EF4-FFF2-40B4-BE49-F238E27FC236}">
                <a16:creationId xmlns=""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1575785" y="4037283"/>
            <a:ext cx="1623768" cy="32096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1000" dirty="0">
                <a:solidFill>
                  <a:srgbClr val="FF0000"/>
                </a:solidFill>
              </a:rPr>
              <a:t>в расчете на 1000 человек населения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8903C74-090B-4A1C-8511-367D29ECEAB4}"/>
              </a:ext>
            </a:extLst>
          </p:cNvPr>
          <p:cNvSpPr txBox="1"/>
          <p:nvPr/>
        </p:nvSpPr>
        <p:spPr>
          <a:xfrm>
            <a:off x="324240" y="4472838"/>
            <a:ext cx="29974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разводимости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464C1B83-5277-41D7-8F27-B22C0BB85BFE}"/>
              </a:ext>
            </a:extLst>
          </p:cNvPr>
          <p:cNvCxnSpPr>
            <a:cxnSpLocks/>
          </p:cNvCxnSpPr>
          <p:nvPr/>
        </p:nvCxnSpPr>
        <p:spPr>
          <a:xfrm>
            <a:off x="352612" y="4737652"/>
            <a:ext cx="289159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Текст 3">
            <a:extLst>
              <a:ext uri="{FF2B5EF4-FFF2-40B4-BE49-F238E27FC236}">
                <a16:creationId xmlns="" xmlns:a16="http://schemas.microsoft.com/office/drawing/2014/main" id="{37138CD5-BD33-4028-B75B-D827A718AFD1}"/>
              </a:ext>
            </a:extLst>
          </p:cNvPr>
          <p:cNvSpPr txBox="1">
            <a:spLocks/>
          </p:cNvSpPr>
          <p:nvPr/>
        </p:nvSpPr>
        <p:spPr>
          <a:xfrm>
            <a:off x="318770" y="5550205"/>
            <a:ext cx="3085221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spc="-30" dirty="0">
                <a:solidFill>
                  <a:srgbClr val="7F7F7F"/>
                </a:solidFill>
              </a:rPr>
              <a:t>Изменение к январю – </a:t>
            </a:r>
            <a:r>
              <a:rPr lang="ru-RU" sz="1000" b="1" dirty="0" smtClean="0">
                <a:solidFill>
                  <a:srgbClr val="7F7F7F"/>
                </a:solidFill>
              </a:rPr>
              <a:t>декабрю</a:t>
            </a:r>
            <a:r>
              <a:rPr lang="ru-RU" sz="1000" b="1" spc="-30" dirty="0" smtClean="0">
                <a:solidFill>
                  <a:srgbClr val="7F7F7F"/>
                </a:solidFill>
              </a:rPr>
              <a:t> 2020 </a:t>
            </a:r>
            <a:r>
              <a:rPr lang="ru-RU" sz="1000" b="1" spc="-30" dirty="0">
                <a:solidFill>
                  <a:srgbClr val="7F7F7F"/>
                </a:solidFill>
              </a:rPr>
              <a:t>года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CE616864-CD83-479B-9112-E12C6301B28F}"/>
              </a:ext>
            </a:extLst>
          </p:cNvPr>
          <p:cNvCxnSpPr/>
          <p:nvPr/>
        </p:nvCxnSpPr>
        <p:spPr>
          <a:xfrm>
            <a:off x="382970" y="5893040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24A8402D-A108-4FC7-8D08-8C25384216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970" y="583749"/>
            <a:ext cx="1044017" cy="10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6" name="Группа 26"/>
          <p:cNvGrpSpPr/>
          <p:nvPr/>
        </p:nvGrpSpPr>
        <p:grpSpPr>
          <a:xfrm>
            <a:off x="1733550" y="177800"/>
            <a:ext cx="10109826" cy="529239"/>
            <a:chOff x="1439586" y="5107200"/>
            <a:chExt cx="10403790" cy="529239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8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9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3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1351338" y="591659"/>
            <a:ext cx="7339274" cy="5561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334286"/>
                </a:solidFill>
              </a:rPr>
              <a:t>ОБЩИЕ ИТОГИ МИГРАЦИИ НАСЕЛЕНИЯ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ru-RU" sz="1600" dirty="0" smtClean="0">
                <a:solidFill>
                  <a:srgbClr val="334286"/>
                </a:solidFill>
              </a:rPr>
              <a:t>ЧЕЛОВЕК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26682" y="1422401"/>
            <a:ext cx="2655664" cy="6196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srgbClr val="283583"/>
                </a:solidFill>
              </a:rPr>
              <a:t>Показатели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283583"/>
                </a:solidFill>
              </a:rPr>
              <a:t>миграции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283583"/>
                </a:solidFill>
              </a:rPr>
              <a:t>населения</a:t>
            </a:r>
          </a:p>
          <a:p>
            <a:pPr>
              <a:spcBef>
                <a:spcPts val="0"/>
              </a:spcBef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за январь- декабрь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2021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года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32F62D44-664F-4738-B386-9682E686C1CE}"/>
              </a:ext>
            </a:extLst>
          </p:cNvPr>
          <p:cNvCxnSpPr>
            <a:cxnSpLocks/>
          </p:cNvCxnSpPr>
          <p:nvPr/>
        </p:nvCxnSpPr>
        <p:spPr>
          <a:xfrm>
            <a:off x="288577" y="2112251"/>
            <a:ext cx="262009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330910" y="2410233"/>
            <a:ext cx="2805280" cy="67586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rgbClr val="E1002B"/>
                </a:solidFill>
              </a:rPr>
              <a:t>2 449</a:t>
            </a:r>
          </a:p>
          <a:p>
            <a:pPr>
              <a:spcBef>
                <a:spcPts val="0"/>
              </a:spcBef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Миграционный прирост населения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397EB1E9-48D9-4266-8817-3DEA3269ED45}"/>
              </a:ext>
            </a:extLst>
          </p:cNvPr>
          <p:cNvCxnSpPr/>
          <p:nvPr/>
        </p:nvCxnSpPr>
        <p:spPr>
          <a:xfrm>
            <a:off x="411291" y="3381375"/>
            <a:ext cx="257652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288577" y="4257340"/>
            <a:ext cx="1693734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78</a:t>
            </a:r>
            <a:r>
              <a:rPr lang="ru-RU" sz="3200" b="1" dirty="0" smtClean="0">
                <a:solidFill>
                  <a:srgbClr val="E1002B"/>
                </a:solidFill>
              </a:rPr>
              <a:t>,8‰</a:t>
            </a:r>
            <a:endParaRPr lang="ru-RU" sz="3200" b="1" dirty="0">
              <a:solidFill>
                <a:srgbClr val="E1002B"/>
              </a:solidFill>
            </a:endParaRPr>
          </a:p>
          <a:p>
            <a:pPr algn="ctr"/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1849458" y="4623198"/>
            <a:ext cx="1565388" cy="37580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1000" dirty="0" smtClean="0">
                <a:solidFill>
                  <a:srgbClr val="E0002B"/>
                </a:solidFill>
                <a:latin typeface="+mn-lt"/>
                <a:cs typeface="Times New Roman" pitchFamily="18" charset="0"/>
              </a:rPr>
              <a:t>в расчёте на 1000 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1000" dirty="0" smtClean="0">
                <a:solidFill>
                  <a:srgbClr val="E0002B"/>
                </a:solidFill>
                <a:latin typeface="+mn-lt"/>
                <a:cs typeface="Times New Roman" pitchFamily="18" charset="0"/>
              </a:rPr>
              <a:t>человек населения </a:t>
            </a:r>
            <a:endParaRPr lang="ru-RU" sz="1000" dirty="0">
              <a:solidFill>
                <a:srgbClr val="E0002B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7E64A2A-49DC-44FC-8D53-ABEC86302D4A}"/>
              </a:ext>
            </a:extLst>
          </p:cNvPr>
          <p:cNvSpPr txBox="1"/>
          <p:nvPr/>
        </p:nvSpPr>
        <p:spPr>
          <a:xfrm>
            <a:off x="326682" y="5090124"/>
            <a:ext cx="2543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</a:t>
            </a:r>
            <a: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миграционного прироста</a:t>
            </a:r>
            <a:endParaRPr lang="ru-RU" sz="1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97EB1E9-48D9-4266-8817-3DEA3269ED45}"/>
              </a:ext>
            </a:extLst>
          </p:cNvPr>
          <p:cNvCxnSpPr/>
          <p:nvPr/>
        </p:nvCxnSpPr>
        <p:spPr>
          <a:xfrm>
            <a:off x="332147" y="5477922"/>
            <a:ext cx="257652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xmlns="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248805"/>
              </p:ext>
            </p:extLst>
          </p:nvPr>
        </p:nvGraphicFramePr>
        <p:xfrm>
          <a:off x="3324157" y="1135075"/>
          <a:ext cx="8630244" cy="543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2" name="Рисунок 31"/>
          <p:cNvPicPr/>
          <p:nvPr/>
        </p:nvPicPr>
        <p:blipFill rotWithShape="1">
          <a:blip r:embed="rId3"/>
          <a:srcRect l="53494" t="13044" r="42555" b="75572"/>
          <a:stretch/>
        </p:blipFill>
        <p:spPr bwMode="auto">
          <a:xfrm>
            <a:off x="257493" y="526350"/>
            <a:ext cx="1004040" cy="785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167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6" y="546287"/>
            <a:ext cx="10734913" cy="501500"/>
          </a:xfrm>
        </p:spPr>
        <p:txBody>
          <a:bodyPr/>
          <a:lstStyle/>
          <a:p>
            <a:r>
              <a:rPr lang="ru-RU" sz="2600" b="1" dirty="0"/>
              <a:t>ЧИСЛО </a:t>
            </a:r>
            <a:r>
              <a:rPr lang="ru-RU" sz="2600" b="1" dirty="0" smtClean="0"/>
              <a:t>ПРИБЫВШИХ МИГРАНТОВ</a:t>
            </a:r>
          </a:p>
          <a:p>
            <a:pPr>
              <a:lnSpc>
                <a:spcPct val="30000"/>
              </a:lnSpc>
            </a:pPr>
            <a:r>
              <a:rPr lang="ru-RU" sz="1600" dirty="0" smtClean="0"/>
              <a:t>ЧЕЛОВЕК</a:t>
            </a:r>
            <a:endParaRPr lang="ru-RU" sz="1600" dirty="0"/>
          </a:p>
        </p:txBody>
      </p:sp>
      <p:grpSp>
        <p:nvGrpSpPr>
          <p:cNvPr id="5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186068"/>
              </p:ext>
            </p:extLst>
          </p:nvPr>
        </p:nvGraphicFramePr>
        <p:xfrm>
          <a:off x="3267654" y="1181100"/>
          <a:ext cx="8609958" cy="470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59"/>
          <p:cNvGrpSpPr/>
          <p:nvPr/>
        </p:nvGrpSpPr>
        <p:grpSpPr>
          <a:xfrm>
            <a:off x="8340600" y="5807617"/>
            <a:ext cx="516677" cy="170846"/>
            <a:chOff x="2156039" y="6355682"/>
            <a:chExt cx="516677" cy="170846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0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8877534" y="5684391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64"/>
          <p:cNvGrpSpPr/>
          <p:nvPr/>
        </p:nvGrpSpPr>
        <p:grpSpPr>
          <a:xfrm>
            <a:off x="5025498" y="5819972"/>
            <a:ext cx="516677" cy="170846"/>
            <a:chOff x="2156039" y="6355682"/>
            <a:chExt cx="516677" cy="170846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542175" y="5699624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3360" y="2304021"/>
            <a:ext cx="218626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14 410</a:t>
            </a:r>
            <a:endParaRPr lang="ru-RU" sz="4800" b="1" dirty="0">
              <a:solidFill>
                <a:srgbClr val="E1002B"/>
              </a:solidFill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:a16="http://schemas.microsoft.com/office/drawing/2014/main" xmlns="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315614" y="3420382"/>
            <a:ext cx="1951335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</a:rPr>
              <a:t>46</a:t>
            </a:r>
            <a:r>
              <a:rPr lang="ru-RU" sz="3200" b="1" dirty="0" smtClean="0">
                <a:solidFill>
                  <a:srgbClr val="E1002B"/>
                </a:solidFill>
              </a:rPr>
              <a:t>,3 </a:t>
            </a:r>
            <a:r>
              <a:rPr lang="ru-RU" sz="3200" b="1" dirty="0">
                <a:solidFill>
                  <a:srgbClr val="E1002B"/>
                </a:solidFill>
              </a:rPr>
              <a:t>‰</a:t>
            </a:r>
            <a:endParaRPr lang="ru-RU" sz="3200" dirty="0">
              <a:solidFill>
                <a:srgbClr val="E1002B"/>
              </a:solidFill>
            </a:endParaRPr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xmlns="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315616" y="4717751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4800" dirty="0" smtClean="0">
                <a:solidFill>
                  <a:srgbClr val="E1002B"/>
                </a:solidFill>
              </a:rPr>
              <a:t>7</a:t>
            </a:r>
            <a:r>
              <a:rPr lang="ru-RU" sz="3200" dirty="0" smtClean="0">
                <a:solidFill>
                  <a:srgbClr val="E1002B"/>
                </a:solidFill>
              </a:rPr>
              <a:t>,3%</a:t>
            </a:r>
            <a:endParaRPr lang="ru-RU" sz="3200" dirty="0">
              <a:solidFill>
                <a:srgbClr val="E1002B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40048" y="2267170"/>
            <a:ext cx="12213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  <a:endParaRPr lang="ru-RU" sz="1000" b="1" dirty="0">
              <a:solidFill>
                <a:srgbClr val="D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531936"/>
            <a:ext cx="2623246" cy="54393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srgbClr val="283583"/>
                </a:solidFill>
              </a:rPr>
              <a:t>Показатели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283583"/>
                </a:solidFill>
              </a:rPr>
              <a:t>миграционного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283583"/>
                </a:solidFill>
              </a:rPr>
              <a:t>движения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283583"/>
                </a:solidFill>
              </a:rPr>
              <a:t>населения</a:t>
            </a:r>
          </a:p>
          <a:p>
            <a:pPr>
              <a:spcBef>
                <a:spcPts val="0"/>
              </a:spcBef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за январь- декабрь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</a:rPr>
              <a:t>2021 года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32F62D44-664F-4738-B386-9682E686C1CE}"/>
              </a:ext>
            </a:extLst>
          </p:cNvPr>
          <p:cNvCxnSpPr>
            <a:cxnSpLocks/>
          </p:cNvCxnSpPr>
          <p:nvPr/>
        </p:nvCxnSpPr>
        <p:spPr>
          <a:xfrm>
            <a:off x="288577" y="2189225"/>
            <a:ext cx="262009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464C1B83-5277-41D7-8F27-B22C0BB85BFE}"/>
              </a:ext>
            </a:extLst>
          </p:cNvPr>
          <p:cNvCxnSpPr>
            <a:cxnSpLocks/>
          </p:cNvCxnSpPr>
          <p:nvPr/>
        </p:nvCxnSpPr>
        <p:spPr>
          <a:xfrm>
            <a:off x="261778" y="3186624"/>
            <a:ext cx="289159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BFD597B-731C-468B-B6F5-76DFC355030E}"/>
              </a:ext>
            </a:extLst>
          </p:cNvPr>
          <p:cNvSpPr txBox="1"/>
          <p:nvPr/>
        </p:nvSpPr>
        <p:spPr>
          <a:xfrm>
            <a:off x="288577" y="2926192"/>
            <a:ext cx="26888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Прибыло</a:t>
            </a:r>
            <a:endParaRPr lang="ru-RU" sz="1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Текст 3">
            <a:extLst>
              <a:ext uri="{FF2B5EF4-FFF2-40B4-BE49-F238E27FC236}">
                <a16:creationId xmlns=""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1976717" y="3821873"/>
            <a:ext cx="1623768" cy="32096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1000" dirty="0">
                <a:solidFill>
                  <a:srgbClr val="FF0000"/>
                </a:solidFill>
              </a:rPr>
              <a:t>в расчете на </a:t>
            </a:r>
            <a:r>
              <a:rPr lang="ru-RU" sz="1000" dirty="0" smtClean="0">
                <a:solidFill>
                  <a:srgbClr val="FF0000"/>
                </a:solidFill>
              </a:rPr>
              <a:t>1000 </a:t>
            </a:r>
            <a:r>
              <a:rPr lang="ru-RU" sz="1000" dirty="0">
                <a:solidFill>
                  <a:srgbClr val="FF0000"/>
                </a:solidFill>
              </a:rPr>
              <a:t>человек населения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464C1B83-5277-41D7-8F27-B22C0BB85BFE}"/>
              </a:ext>
            </a:extLst>
          </p:cNvPr>
          <p:cNvCxnSpPr>
            <a:cxnSpLocks/>
          </p:cNvCxnSpPr>
          <p:nvPr/>
        </p:nvCxnSpPr>
        <p:spPr>
          <a:xfrm>
            <a:off x="261778" y="4472197"/>
            <a:ext cx="289159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BFD597B-731C-468B-B6F5-76DFC355030E}"/>
              </a:ext>
            </a:extLst>
          </p:cNvPr>
          <p:cNvSpPr txBox="1"/>
          <p:nvPr/>
        </p:nvSpPr>
        <p:spPr>
          <a:xfrm>
            <a:off x="288577" y="4195972"/>
            <a:ext cx="26888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прибытия</a:t>
            </a:r>
            <a:endParaRPr lang="ru-RU" sz="1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Текст 3">
            <a:extLst>
              <a:ext uri="{FF2B5EF4-FFF2-40B4-BE49-F238E27FC236}">
                <a16:creationId xmlns="" xmlns:a16="http://schemas.microsoft.com/office/drawing/2014/main" id="{37138CD5-BD33-4028-B75B-D827A718AFD1}"/>
              </a:ext>
            </a:extLst>
          </p:cNvPr>
          <p:cNvSpPr txBox="1">
            <a:spLocks/>
          </p:cNvSpPr>
          <p:nvPr/>
        </p:nvSpPr>
        <p:spPr>
          <a:xfrm>
            <a:off x="318770" y="5550205"/>
            <a:ext cx="3085221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spc="-30" dirty="0">
                <a:solidFill>
                  <a:srgbClr val="7F7F7F"/>
                </a:solidFill>
              </a:rPr>
              <a:t>Изменение к январю – </a:t>
            </a:r>
            <a:r>
              <a:rPr lang="ru-RU" sz="1000" b="1" spc="-30" dirty="0" smtClean="0">
                <a:solidFill>
                  <a:srgbClr val="7F7F7F"/>
                </a:solidFill>
              </a:rPr>
              <a:t>декабрю 2020 </a:t>
            </a:r>
            <a:r>
              <a:rPr lang="ru-RU" sz="1000" b="1" spc="-30" dirty="0">
                <a:solidFill>
                  <a:srgbClr val="7F7F7F"/>
                </a:solidFill>
              </a:rPr>
              <a:t>года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CE616864-CD83-479B-9112-E12C6301B28F}"/>
              </a:ext>
            </a:extLst>
          </p:cNvPr>
          <p:cNvCxnSpPr/>
          <p:nvPr/>
        </p:nvCxnSpPr>
        <p:spPr>
          <a:xfrm>
            <a:off x="382970" y="5893040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/>
          <p:nvPr/>
        </p:nvPicPr>
        <p:blipFill rotWithShape="1">
          <a:blip r:embed="rId4"/>
          <a:srcRect l="53322" t="13144" r="42479" b="75626"/>
          <a:stretch/>
        </p:blipFill>
        <p:spPr bwMode="auto">
          <a:xfrm>
            <a:off x="235196" y="469363"/>
            <a:ext cx="1116142" cy="987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57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10634</TotalTime>
  <Words>526</Words>
  <Application>Microsoft Office PowerPoint</Application>
  <PresentationFormat>Произвольный</PresentationFormat>
  <Paragraphs>299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p41_ChernovaON</cp:lastModifiedBy>
  <cp:revision>636</cp:revision>
  <cp:lastPrinted>2022-01-30T23:30:48Z</cp:lastPrinted>
  <dcterms:created xsi:type="dcterms:W3CDTF">2020-03-31T09:31:17Z</dcterms:created>
  <dcterms:modified xsi:type="dcterms:W3CDTF">2022-02-28T04:40:23Z</dcterms:modified>
</cp:coreProperties>
</file>